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6"/>
  </p:notesMasterIdLst>
  <p:sldIdLst>
    <p:sldId id="256" r:id="rId2"/>
    <p:sldId id="257" r:id="rId3"/>
    <p:sldId id="258" r:id="rId4"/>
    <p:sldId id="259" r:id="rId5"/>
  </p:sldIdLst>
  <p:sldSz cx="14630400" cy="8229600"/>
  <p:notesSz cx="8229600" cy="14630400"/>
  <p:embeddedFontLst>
    <p:embeddedFont>
      <p:font typeface="Gelasio" panose="020B0604020202020204" charset="0"/>
      <p:regular r:id="rId7"/>
    </p:embeddedFon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3" d="100"/>
          <a:sy n="73" d="100"/>
        </p:scale>
        <p:origin x="485"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0796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hyperlink" Target="https://circleofhope.com.au/ndis-registered-providers-east-hills/" TargetMode="External"/><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hyperlink" Target="https://circleofhope.com.au/disability-service-providers-east-hills/" TargetMode="External"/><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447252" y="1164431"/>
            <a:ext cx="1222296" cy="1222296"/>
          </a:xfrm>
          <a:prstGeom prst="rect">
            <a:avLst/>
          </a:prstGeom>
        </p:spPr>
      </p:pic>
      <p:sp>
        <p:nvSpPr>
          <p:cNvPr id="4" name="Text 0"/>
          <p:cNvSpPr/>
          <p:nvPr/>
        </p:nvSpPr>
        <p:spPr>
          <a:xfrm>
            <a:off x="6280190" y="2684383"/>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D8B6A4"/>
                </a:solidFill>
                <a:latin typeface="Gelasio" pitchFamily="34" charset="0"/>
                <a:ea typeface="Gelasio" pitchFamily="34" charset="-122"/>
                <a:cs typeface="Gelasio" pitchFamily="34" charset="-120"/>
              </a:rPr>
              <a:t>Disability Service Providers East Hills: Helping You Live Your Life Your Way</a:t>
            </a:r>
            <a:endParaRPr lang="en-US" sz="3900" dirty="0"/>
          </a:p>
        </p:txBody>
      </p:sp>
      <p:sp>
        <p:nvSpPr>
          <p:cNvPr id="5" name="Text 1"/>
          <p:cNvSpPr/>
          <p:nvPr/>
        </p:nvSpPr>
        <p:spPr>
          <a:xfrm>
            <a:off x="6280190" y="4842272"/>
            <a:ext cx="7556421" cy="2222778"/>
          </a:xfrm>
          <a:prstGeom prst="rect">
            <a:avLst/>
          </a:prstGeom>
          <a:noFill/>
          <a:ln/>
        </p:spPr>
        <p:txBody>
          <a:bodyPr wrap="square" lIns="0" tIns="0" rIns="0" bIns="0" rtlCol="0" anchor="t"/>
          <a:lstStyle/>
          <a:p>
            <a:pPr marL="0" indent="0" algn="l">
              <a:lnSpc>
                <a:spcPts val="2500"/>
              </a:lnSpc>
              <a:buNone/>
            </a:pPr>
            <a:r>
              <a:rPr lang="en-US" sz="1550" dirty="0">
                <a:solidFill>
                  <a:srgbClr val="C9C2C0"/>
                </a:solidFill>
                <a:latin typeface="Gelasio" pitchFamily="34" charset="0"/>
                <a:ea typeface="Gelasio" pitchFamily="34" charset="-122"/>
                <a:cs typeface="Gelasio" pitchFamily="34" charset="-120"/>
              </a:rPr>
              <a:t>Finding the right support can make a world of difference in your journey toward independence and fulfillment. In East Hills, a vibrant community of disability service providers is dedicated to helping you access personalized care that matches your unique needs, goals, and lifestyle. Whether you're navigating the NDIS for the first time or seeking a provider who truly understands what matters most to you, East Hills offers trusted local expertise combined with compassionate, person-centered support that empowers you to live life on your own terms.</a:t>
            </a:r>
            <a:endParaRPr lang="en-US" sz="155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1394936"/>
            <a:ext cx="12089249" cy="620078"/>
          </a:xfrm>
          <a:prstGeom prst="rect">
            <a:avLst/>
          </a:prstGeom>
          <a:noFill/>
          <a:ln/>
        </p:spPr>
        <p:txBody>
          <a:bodyPr wrap="none" lIns="0" tIns="0" rIns="0" bIns="0" rtlCol="0" anchor="t"/>
          <a:lstStyle/>
          <a:p>
            <a:pPr marL="0" indent="0" algn="l">
              <a:lnSpc>
                <a:spcPts val="4850"/>
              </a:lnSpc>
              <a:buNone/>
            </a:pPr>
            <a:r>
              <a:rPr lang="en-US" sz="3900" dirty="0">
                <a:solidFill>
                  <a:srgbClr val="D8B6A4"/>
                </a:solidFill>
                <a:latin typeface="Gelasio" pitchFamily="34" charset="0"/>
                <a:ea typeface="Gelasio" pitchFamily="34" charset="-122"/>
                <a:cs typeface="Gelasio" pitchFamily="34" charset="-120"/>
              </a:rPr>
              <a:t>Circle of Hope: Personalized Support for Independence</a:t>
            </a:r>
            <a:endParaRPr lang="en-US" sz="3900" dirty="0"/>
          </a:p>
        </p:txBody>
      </p:sp>
      <p:sp>
        <p:nvSpPr>
          <p:cNvPr id="3" name="Shape 1"/>
          <p:cNvSpPr/>
          <p:nvPr/>
        </p:nvSpPr>
        <p:spPr>
          <a:xfrm>
            <a:off x="650915" y="2312670"/>
            <a:ext cx="5888712" cy="3028593"/>
          </a:xfrm>
          <a:prstGeom prst="roundRect">
            <a:avLst>
              <a:gd name="adj" fmla="val 983"/>
            </a:avLst>
          </a:prstGeom>
          <a:solidFill>
            <a:srgbClr val="C49F8C"/>
          </a:solidFill>
          <a:ln/>
        </p:spPr>
      </p:sp>
      <p:sp>
        <p:nvSpPr>
          <p:cNvPr id="4" name="Text 2"/>
          <p:cNvSpPr/>
          <p:nvPr/>
        </p:nvSpPr>
        <p:spPr>
          <a:xfrm>
            <a:off x="849273" y="2511028"/>
            <a:ext cx="3113127"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Gelasio" pitchFamily="34" charset="0"/>
                <a:ea typeface="Gelasio" pitchFamily="34" charset="-122"/>
                <a:cs typeface="Gelasio" pitchFamily="34" charset="-120"/>
              </a:rPr>
              <a:t>Why Choose Circle of Hope?</a:t>
            </a:r>
            <a:endParaRPr lang="en-US" sz="1950" dirty="0"/>
          </a:p>
        </p:txBody>
      </p:sp>
      <p:sp>
        <p:nvSpPr>
          <p:cNvPr id="5" name="Text 3"/>
          <p:cNvSpPr/>
          <p:nvPr/>
        </p:nvSpPr>
        <p:spPr>
          <a:xfrm>
            <a:off x="849273" y="3019544"/>
            <a:ext cx="5491996" cy="1905238"/>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Gelasio" pitchFamily="34" charset="0"/>
                <a:ea typeface="Gelasio" pitchFamily="34" charset="-122"/>
                <a:cs typeface="Gelasio" pitchFamily="34" charset="-120"/>
              </a:rPr>
              <a:t>As a trusted NDIS Registered Provider in East Hills, Circle of Hope delivers comprehensive support services designed around your individual journey. Their experienced team understands that independence looks different for everyone, and they're committed to helping you achieve your personal vision of freedom and wellbeing.</a:t>
            </a:r>
            <a:endParaRPr lang="en-US" sz="1550" dirty="0"/>
          </a:p>
        </p:txBody>
      </p:sp>
      <p:sp>
        <p:nvSpPr>
          <p:cNvPr id="6" name="Text 4"/>
          <p:cNvSpPr/>
          <p:nvPr/>
        </p:nvSpPr>
        <p:spPr>
          <a:xfrm>
            <a:off x="6888480" y="2511028"/>
            <a:ext cx="3636883" cy="310158"/>
          </a:xfrm>
          <a:prstGeom prst="rect">
            <a:avLst/>
          </a:prstGeom>
          <a:noFill/>
          <a:ln/>
        </p:spPr>
        <p:txBody>
          <a:bodyPr wrap="none" lIns="0" tIns="0" rIns="0" bIns="0" rtlCol="0" anchor="t"/>
          <a:lstStyle/>
          <a:p>
            <a:pPr marL="0" indent="0" algn="l">
              <a:lnSpc>
                <a:spcPts val="2400"/>
              </a:lnSpc>
              <a:buNone/>
            </a:pPr>
            <a:r>
              <a:rPr lang="en-US" sz="1950" dirty="0">
                <a:solidFill>
                  <a:srgbClr val="D8B6A4"/>
                </a:solidFill>
                <a:latin typeface="Gelasio" pitchFamily="34" charset="0"/>
                <a:ea typeface="Gelasio" pitchFamily="34" charset="-122"/>
                <a:cs typeface="Gelasio" pitchFamily="34" charset="-120"/>
              </a:rPr>
              <a:t>Comprehensive Service Offerings</a:t>
            </a:r>
            <a:endParaRPr lang="en-US" sz="1950" dirty="0"/>
          </a:p>
        </p:txBody>
      </p:sp>
      <p:sp>
        <p:nvSpPr>
          <p:cNvPr id="7" name="Text 5"/>
          <p:cNvSpPr/>
          <p:nvPr/>
        </p:nvSpPr>
        <p:spPr>
          <a:xfrm>
            <a:off x="6888480" y="3019544"/>
            <a:ext cx="6955631" cy="2252305"/>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C9C2C0"/>
                </a:solidFill>
                <a:latin typeface="Gelasio" pitchFamily="34" charset="0"/>
                <a:ea typeface="Gelasio" pitchFamily="34" charset="-122"/>
                <a:cs typeface="Gelasio" pitchFamily="34" charset="-120"/>
              </a:rPr>
              <a:t>Personal care assistance tailored to your daily routines and preferences</a:t>
            </a:r>
            <a:endParaRPr lang="en-US" sz="1550" dirty="0"/>
          </a:p>
          <a:p>
            <a:pPr marL="342900" indent="-342900" algn="l">
              <a:lnSpc>
                <a:spcPts val="2500"/>
              </a:lnSpc>
              <a:buSzPct val="100000"/>
              <a:buChar char="•"/>
            </a:pPr>
            <a:r>
              <a:rPr lang="en-US" sz="1550" dirty="0">
                <a:solidFill>
                  <a:srgbClr val="C9C2C0"/>
                </a:solidFill>
                <a:latin typeface="Gelasio" pitchFamily="34" charset="0"/>
                <a:ea typeface="Gelasio" pitchFamily="34" charset="-122"/>
                <a:cs typeface="Gelasio" pitchFamily="34" charset="-120"/>
              </a:rPr>
              <a:t>Occupational therapy to develop skills and adapt your environment</a:t>
            </a:r>
            <a:endParaRPr lang="en-US" sz="1550" dirty="0"/>
          </a:p>
          <a:p>
            <a:pPr marL="342900" indent="-342900" algn="l">
              <a:lnSpc>
                <a:spcPts val="2500"/>
              </a:lnSpc>
              <a:buSzPct val="100000"/>
              <a:buChar char="•"/>
            </a:pPr>
            <a:r>
              <a:rPr lang="en-US" sz="1550" dirty="0">
                <a:solidFill>
                  <a:srgbClr val="C9C2C0"/>
                </a:solidFill>
                <a:latin typeface="Gelasio" pitchFamily="34" charset="0"/>
                <a:ea typeface="Gelasio" pitchFamily="34" charset="-122"/>
                <a:cs typeface="Gelasio" pitchFamily="34" charset="-120"/>
              </a:rPr>
              <a:t>Speech pathology services for communication and swallowing support</a:t>
            </a:r>
            <a:endParaRPr lang="en-US" sz="1550" dirty="0"/>
          </a:p>
          <a:p>
            <a:pPr marL="342900" indent="-342900" algn="l">
              <a:lnSpc>
                <a:spcPts val="2500"/>
              </a:lnSpc>
              <a:buSzPct val="100000"/>
              <a:buChar char="•"/>
            </a:pPr>
            <a:r>
              <a:rPr lang="en-US" sz="1550" dirty="0">
                <a:solidFill>
                  <a:srgbClr val="C9C2C0"/>
                </a:solidFill>
                <a:latin typeface="Gelasio" pitchFamily="34" charset="0"/>
                <a:ea typeface="Gelasio" pitchFamily="34" charset="-122"/>
                <a:cs typeface="Gelasio" pitchFamily="34" charset="-120"/>
              </a:rPr>
              <a:t>Physiotherapy to improve mobility, strength, and physical function</a:t>
            </a:r>
            <a:endParaRPr lang="en-US" sz="1550" dirty="0"/>
          </a:p>
          <a:p>
            <a:pPr marL="342900" indent="-342900" algn="l">
              <a:lnSpc>
                <a:spcPts val="2500"/>
              </a:lnSpc>
              <a:buSzPct val="100000"/>
              <a:buChar char="•"/>
            </a:pPr>
            <a:r>
              <a:rPr lang="en-US" sz="1550" dirty="0">
                <a:solidFill>
                  <a:srgbClr val="C9C2C0"/>
                </a:solidFill>
                <a:latin typeface="Gelasio" pitchFamily="34" charset="0"/>
                <a:ea typeface="Gelasio" pitchFamily="34" charset="-122"/>
                <a:cs typeface="Gelasio" pitchFamily="34" charset="-120"/>
              </a:rPr>
              <a:t>Community participation programs connecting you to social activities</a:t>
            </a:r>
            <a:endParaRPr lang="en-US" sz="1550" dirty="0"/>
          </a:p>
          <a:p>
            <a:pPr marL="342900" indent="-342900" algn="l">
              <a:lnSpc>
                <a:spcPts val="2500"/>
              </a:lnSpc>
              <a:buSzPct val="100000"/>
              <a:buChar char="•"/>
            </a:pPr>
            <a:r>
              <a:rPr lang="en-US" sz="1550" dirty="0">
                <a:solidFill>
                  <a:srgbClr val="C9C2C0"/>
                </a:solidFill>
                <a:latin typeface="Gelasio" pitchFamily="34" charset="0"/>
                <a:ea typeface="Gelasio" pitchFamily="34" charset="-122"/>
                <a:cs typeface="Gelasio" pitchFamily="34" charset="-120"/>
              </a:rPr>
              <a:t>Daily living assistance from cooking to household management</a:t>
            </a:r>
            <a:endParaRPr lang="en-US" sz="1550" dirty="0"/>
          </a:p>
        </p:txBody>
      </p:sp>
      <p:sp>
        <p:nvSpPr>
          <p:cNvPr id="8" name="Text 6"/>
          <p:cNvSpPr/>
          <p:nvPr/>
        </p:nvSpPr>
        <p:spPr>
          <a:xfrm>
            <a:off x="793790" y="5564505"/>
            <a:ext cx="13042821" cy="1270159"/>
          </a:xfrm>
          <a:prstGeom prst="rect">
            <a:avLst/>
          </a:prstGeom>
          <a:noFill/>
          <a:ln/>
        </p:spPr>
        <p:txBody>
          <a:bodyPr wrap="square" lIns="0" tIns="0" rIns="0" bIns="0" rtlCol="0" anchor="t"/>
          <a:lstStyle/>
          <a:p>
            <a:pPr marL="0" indent="0" algn="l">
              <a:lnSpc>
                <a:spcPts val="2500"/>
              </a:lnSpc>
              <a:buNone/>
            </a:pPr>
            <a:r>
              <a:rPr lang="en-US" sz="1550" dirty="0">
                <a:solidFill>
                  <a:srgbClr val="C9C2C0"/>
                </a:solidFill>
                <a:latin typeface="Gelasio" pitchFamily="34" charset="0"/>
                <a:ea typeface="Gelasio" pitchFamily="34" charset="-122"/>
                <a:cs typeface="Gelasio" pitchFamily="34" charset="-120"/>
              </a:rPr>
              <a:t>Circle of Hope creates tailored care plans that focus on building your independence, confidence, and overall wellbeing. Their services range from hands-on daily assistance to therapeutic supports and community engagement opportunities—all designed around your specific goals. With transparent communication and a commitment to understanding your unique story, Circle of Hope ensures you receive exactly the support you need without unnecessary complications.</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87956" y="554236"/>
            <a:ext cx="13054489" cy="1231344"/>
          </a:xfrm>
          <a:prstGeom prst="rect">
            <a:avLst/>
          </a:prstGeom>
          <a:noFill/>
          <a:ln/>
        </p:spPr>
        <p:txBody>
          <a:bodyPr wrap="square" lIns="0" tIns="0" rIns="0" bIns="0" rtlCol="0" anchor="t"/>
          <a:lstStyle/>
          <a:p>
            <a:pPr marL="0" indent="0" algn="l">
              <a:lnSpc>
                <a:spcPts val="4800"/>
              </a:lnSpc>
              <a:buNone/>
            </a:pPr>
            <a:r>
              <a:rPr lang="en-US" sz="3850" dirty="0">
                <a:solidFill>
                  <a:srgbClr val="D8B6A4"/>
                </a:solidFill>
                <a:latin typeface="Gelasio" pitchFamily="34" charset="0"/>
                <a:ea typeface="Gelasio" pitchFamily="34" charset="-122"/>
                <a:cs typeface="Gelasio" pitchFamily="34" charset="-120"/>
              </a:rPr>
              <a:t>Disability Services Australia &amp; The Disability Trust: Comprehensive &amp; Inclusive Care</a:t>
            </a:r>
            <a:endParaRPr lang="en-US" sz="3850" dirty="0"/>
          </a:p>
        </p:txBody>
      </p:sp>
      <p:sp>
        <p:nvSpPr>
          <p:cNvPr id="3" name="Text 1"/>
          <p:cNvSpPr/>
          <p:nvPr/>
        </p:nvSpPr>
        <p:spPr>
          <a:xfrm>
            <a:off x="787956" y="2274332"/>
            <a:ext cx="3042642" cy="307777"/>
          </a:xfrm>
          <a:prstGeom prst="rect">
            <a:avLst/>
          </a:prstGeom>
          <a:noFill/>
          <a:ln/>
        </p:spPr>
        <p:txBody>
          <a:bodyPr wrap="none" lIns="0" tIns="0" rIns="0" bIns="0" rtlCol="0" anchor="t"/>
          <a:lstStyle/>
          <a:p>
            <a:pPr marL="0" indent="0" algn="l">
              <a:lnSpc>
                <a:spcPts val="2400"/>
              </a:lnSpc>
              <a:buNone/>
            </a:pPr>
            <a:r>
              <a:rPr lang="en-US" sz="1900" dirty="0">
                <a:solidFill>
                  <a:srgbClr val="D8B6A4"/>
                </a:solidFill>
                <a:latin typeface="Gelasio" pitchFamily="34" charset="0"/>
                <a:ea typeface="Gelasio" pitchFamily="34" charset="-122"/>
                <a:cs typeface="Gelasio" pitchFamily="34" charset="-120"/>
              </a:rPr>
              <a:t>Disability Services Australia</a:t>
            </a:r>
            <a:endParaRPr lang="en-US" sz="1900" dirty="0"/>
          </a:p>
        </p:txBody>
      </p:sp>
      <p:sp>
        <p:nvSpPr>
          <p:cNvPr id="4" name="Text 2"/>
          <p:cNvSpPr/>
          <p:nvPr/>
        </p:nvSpPr>
        <p:spPr>
          <a:xfrm>
            <a:off x="787956" y="2777609"/>
            <a:ext cx="6286976" cy="2512695"/>
          </a:xfrm>
          <a:prstGeom prst="rect">
            <a:avLst/>
          </a:prstGeom>
          <a:noFill/>
          <a:ln/>
        </p:spPr>
        <p:txBody>
          <a:bodyPr wrap="square" lIns="0" tIns="0" rIns="0" bIns="0" rtlCol="0" anchor="t"/>
          <a:lstStyle/>
          <a:p>
            <a:pPr marL="0" indent="0" algn="l">
              <a:lnSpc>
                <a:spcPts val="2450"/>
              </a:lnSpc>
              <a:buNone/>
            </a:pPr>
            <a:r>
              <a:rPr lang="en-US" sz="1550" dirty="0">
                <a:solidFill>
                  <a:srgbClr val="C9C2C0"/>
                </a:solidFill>
                <a:latin typeface="Gelasio" pitchFamily="34" charset="0"/>
                <a:ea typeface="Gelasio" pitchFamily="34" charset="-122"/>
                <a:cs typeface="Gelasio" pitchFamily="34" charset="-120"/>
              </a:rPr>
              <a:t>Disability Services Australia operates multiple outlets throughout the region, including East Hills, offering an extensive range of supports designed to empower participants. Their comprehensive service model covers daily living assistance, therapeutic interventions, community participation programs, employment support, and plan management services. With a focus on practical, personalized care, they help individuals access the full spectrum of NDIS supports while building skills, confidence, and independence in everyday life.</a:t>
            </a:r>
            <a:endParaRPr lang="en-US" sz="1550" dirty="0"/>
          </a:p>
        </p:txBody>
      </p:sp>
      <p:sp>
        <p:nvSpPr>
          <p:cNvPr id="5" name="Text 3"/>
          <p:cNvSpPr/>
          <p:nvPr/>
        </p:nvSpPr>
        <p:spPr>
          <a:xfrm>
            <a:off x="7563088" y="2274332"/>
            <a:ext cx="2462570" cy="307777"/>
          </a:xfrm>
          <a:prstGeom prst="rect">
            <a:avLst/>
          </a:prstGeom>
          <a:noFill/>
          <a:ln/>
        </p:spPr>
        <p:txBody>
          <a:bodyPr wrap="none" lIns="0" tIns="0" rIns="0" bIns="0" rtlCol="0" anchor="t"/>
          <a:lstStyle/>
          <a:p>
            <a:pPr marL="0" indent="0" algn="l">
              <a:lnSpc>
                <a:spcPts val="2400"/>
              </a:lnSpc>
              <a:buNone/>
            </a:pPr>
            <a:r>
              <a:rPr lang="en-US" sz="1900" dirty="0">
                <a:solidFill>
                  <a:srgbClr val="D8B6A4"/>
                </a:solidFill>
                <a:latin typeface="Gelasio" pitchFamily="34" charset="0"/>
                <a:ea typeface="Gelasio" pitchFamily="34" charset="-122"/>
                <a:cs typeface="Gelasio" pitchFamily="34" charset="-120"/>
              </a:rPr>
              <a:t>The Disability Trust</a:t>
            </a:r>
            <a:endParaRPr lang="en-US" sz="1900" dirty="0"/>
          </a:p>
        </p:txBody>
      </p:sp>
      <p:sp>
        <p:nvSpPr>
          <p:cNvPr id="6" name="Text 4"/>
          <p:cNvSpPr/>
          <p:nvPr/>
        </p:nvSpPr>
        <p:spPr>
          <a:xfrm>
            <a:off x="7563088" y="2777609"/>
            <a:ext cx="6286976" cy="2512695"/>
          </a:xfrm>
          <a:prstGeom prst="rect">
            <a:avLst/>
          </a:prstGeom>
          <a:noFill/>
          <a:ln/>
        </p:spPr>
        <p:txBody>
          <a:bodyPr wrap="square" lIns="0" tIns="0" rIns="0" bIns="0" rtlCol="0" anchor="t"/>
          <a:lstStyle/>
          <a:p>
            <a:pPr marL="0" indent="0" algn="l">
              <a:lnSpc>
                <a:spcPts val="2450"/>
              </a:lnSpc>
              <a:buNone/>
            </a:pPr>
            <a:r>
              <a:rPr lang="en-US" sz="1550" dirty="0">
                <a:solidFill>
                  <a:srgbClr val="C9C2C0"/>
                </a:solidFill>
                <a:latin typeface="Gelasio" pitchFamily="34" charset="0"/>
                <a:ea typeface="Gelasio" pitchFamily="34" charset="-122"/>
                <a:cs typeface="Gelasio" pitchFamily="34" charset="-120"/>
              </a:rPr>
              <a:t>As one of Australia's leading disability service organizations, The Disability Trust employs over 3,000 dedicated staff members supporting more than 6,000 clients across the country. Their commitment to inclusion, choice, and high-quality personalized support sets them apart. The organization emphasizes empowering people to live, work, and belong in their communities through innovative programs, skilled professionals, and a genuine dedication to understanding each participant's unique aspirations and needs.</a:t>
            </a:r>
            <a:endParaRPr lang="en-US" sz="1550" dirty="0"/>
          </a:p>
        </p:txBody>
      </p:sp>
      <p:pic>
        <p:nvPicPr>
          <p:cNvPr id="7" name="Image 0" descr="preencoded.png"/>
          <p:cNvPicPr>
            <a:picLocks noChangeAspect="1"/>
          </p:cNvPicPr>
          <p:nvPr/>
        </p:nvPicPr>
        <p:blipFill>
          <a:blip r:embed="rId3"/>
          <a:stretch>
            <a:fillRect/>
          </a:stretch>
        </p:blipFill>
        <p:spPr>
          <a:xfrm>
            <a:off x="787956" y="5686187"/>
            <a:ext cx="893207" cy="893207"/>
          </a:xfrm>
          <a:prstGeom prst="rect">
            <a:avLst/>
          </a:prstGeom>
        </p:spPr>
      </p:pic>
      <p:sp>
        <p:nvSpPr>
          <p:cNvPr id="8" name="Text 5"/>
          <p:cNvSpPr/>
          <p:nvPr/>
        </p:nvSpPr>
        <p:spPr>
          <a:xfrm>
            <a:off x="1925598" y="5686187"/>
            <a:ext cx="1942624" cy="615553"/>
          </a:xfrm>
          <a:prstGeom prst="rect">
            <a:avLst/>
          </a:prstGeom>
          <a:noFill/>
          <a:ln/>
        </p:spPr>
        <p:txBody>
          <a:bodyPr wrap="square" lIns="0" tIns="0" rIns="0" bIns="0" rtlCol="0" anchor="t"/>
          <a:lstStyle/>
          <a:p>
            <a:pPr marL="0" indent="0" algn="l">
              <a:lnSpc>
                <a:spcPts val="2400"/>
              </a:lnSpc>
              <a:buNone/>
            </a:pPr>
            <a:r>
              <a:rPr lang="en-US" sz="1900" dirty="0">
                <a:solidFill>
                  <a:srgbClr val="C9C2C0"/>
                </a:solidFill>
                <a:latin typeface="Gelasio" pitchFamily="34" charset="0"/>
                <a:ea typeface="Gelasio" pitchFamily="34" charset="-122"/>
                <a:cs typeface="Gelasio" pitchFamily="34" charset="-120"/>
              </a:rPr>
              <a:t>Daily Living Support</a:t>
            </a:r>
            <a:endParaRPr lang="en-US" sz="1900" dirty="0"/>
          </a:p>
        </p:txBody>
      </p:sp>
      <p:sp>
        <p:nvSpPr>
          <p:cNvPr id="9" name="Text 6"/>
          <p:cNvSpPr/>
          <p:nvPr/>
        </p:nvSpPr>
        <p:spPr>
          <a:xfrm>
            <a:off x="1925598" y="6419017"/>
            <a:ext cx="1942624" cy="1256348"/>
          </a:xfrm>
          <a:prstGeom prst="rect">
            <a:avLst/>
          </a:prstGeom>
          <a:noFill/>
          <a:ln/>
        </p:spPr>
        <p:txBody>
          <a:bodyPr wrap="square" lIns="0" tIns="0" rIns="0" bIns="0" rtlCol="0" anchor="t"/>
          <a:lstStyle/>
          <a:p>
            <a:pPr marL="0" indent="0" algn="l">
              <a:lnSpc>
                <a:spcPts val="2450"/>
              </a:lnSpc>
              <a:buNone/>
            </a:pPr>
            <a:r>
              <a:rPr lang="en-US" sz="1550" dirty="0">
                <a:solidFill>
                  <a:srgbClr val="C9C2C0"/>
                </a:solidFill>
                <a:latin typeface="Gelasio" pitchFamily="34" charset="0"/>
                <a:ea typeface="Gelasio" pitchFamily="34" charset="-122"/>
                <a:cs typeface="Gelasio" pitchFamily="34" charset="-120"/>
              </a:rPr>
              <a:t>Assistance with cooking, cleaning, personal care, and household tasks</a:t>
            </a:r>
            <a:endParaRPr lang="en-US" sz="1550" dirty="0"/>
          </a:p>
        </p:txBody>
      </p:sp>
      <p:pic>
        <p:nvPicPr>
          <p:cNvPr id="10" name="Image 1" descr="preencoded.png"/>
          <p:cNvPicPr>
            <a:picLocks noChangeAspect="1"/>
          </p:cNvPicPr>
          <p:nvPr/>
        </p:nvPicPr>
        <p:blipFill>
          <a:blip r:embed="rId4"/>
          <a:stretch>
            <a:fillRect/>
          </a:stretch>
        </p:blipFill>
        <p:spPr>
          <a:xfrm>
            <a:off x="4112657" y="5686187"/>
            <a:ext cx="893207" cy="893207"/>
          </a:xfrm>
          <a:prstGeom prst="rect">
            <a:avLst/>
          </a:prstGeom>
        </p:spPr>
      </p:pic>
      <p:sp>
        <p:nvSpPr>
          <p:cNvPr id="11" name="Text 7"/>
          <p:cNvSpPr/>
          <p:nvPr/>
        </p:nvSpPr>
        <p:spPr>
          <a:xfrm>
            <a:off x="5250299" y="5686187"/>
            <a:ext cx="1942624" cy="615553"/>
          </a:xfrm>
          <a:prstGeom prst="rect">
            <a:avLst/>
          </a:prstGeom>
          <a:noFill/>
          <a:ln/>
        </p:spPr>
        <p:txBody>
          <a:bodyPr wrap="square" lIns="0" tIns="0" rIns="0" bIns="0" rtlCol="0" anchor="t"/>
          <a:lstStyle/>
          <a:p>
            <a:pPr marL="0" indent="0" algn="l">
              <a:lnSpc>
                <a:spcPts val="2400"/>
              </a:lnSpc>
              <a:buNone/>
            </a:pPr>
            <a:r>
              <a:rPr lang="en-US" sz="1900" dirty="0">
                <a:solidFill>
                  <a:srgbClr val="C9C2C0"/>
                </a:solidFill>
                <a:latin typeface="Gelasio" pitchFamily="34" charset="0"/>
                <a:ea typeface="Gelasio" pitchFamily="34" charset="-122"/>
                <a:cs typeface="Gelasio" pitchFamily="34" charset="-120"/>
              </a:rPr>
              <a:t>Therapeutic Services</a:t>
            </a:r>
            <a:endParaRPr lang="en-US" sz="1900" dirty="0"/>
          </a:p>
        </p:txBody>
      </p:sp>
      <p:sp>
        <p:nvSpPr>
          <p:cNvPr id="12" name="Text 8"/>
          <p:cNvSpPr/>
          <p:nvPr/>
        </p:nvSpPr>
        <p:spPr>
          <a:xfrm>
            <a:off x="5250299" y="6419017"/>
            <a:ext cx="1942624" cy="1256348"/>
          </a:xfrm>
          <a:prstGeom prst="rect">
            <a:avLst/>
          </a:prstGeom>
          <a:noFill/>
          <a:ln/>
        </p:spPr>
        <p:txBody>
          <a:bodyPr wrap="square" lIns="0" tIns="0" rIns="0" bIns="0" rtlCol="0" anchor="t"/>
          <a:lstStyle/>
          <a:p>
            <a:pPr marL="0" indent="0" algn="l">
              <a:lnSpc>
                <a:spcPts val="2450"/>
              </a:lnSpc>
              <a:buNone/>
            </a:pPr>
            <a:r>
              <a:rPr lang="en-US" sz="1550" dirty="0">
                <a:solidFill>
                  <a:srgbClr val="C9C2C0"/>
                </a:solidFill>
                <a:latin typeface="Gelasio" pitchFamily="34" charset="0"/>
                <a:ea typeface="Gelasio" pitchFamily="34" charset="-122"/>
                <a:cs typeface="Gelasio" pitchFamily="34" charset="-120"/>
              </a:rPr>
              <a:t>Access to occupational therapy, physiotherapy, and speech pathology</a:t>
            </a:r>
            <a:endParaRPr lang="en-US" sz="1550" dirty="0"/>
          </a:p>
        </p:txBody>
      </p:sp>
      <p:pic>
        <p:nvPicPr>
          <p:cNvPr id="13" name="Image 2" descr="preencoded.png"/>
          <p:cNvPicPr>
            <a:picLocks noChangeAspect="1"/>
          </p:cNvPicPr>
          <p:nvPr/>
        </p:nvPicPr>
        <p:blipFill>
          <a:blip r:embed="rId5"/>
          <a:stretch>
            <a:fillRect/>
          </a:stretch>
        </p:blipFill>
        <p:spPr>
          <a:xfrm>
            <a:off x="7437358" y="5686187"/>
            <a:ext cx="893207" cy="893207"/>
          </a:xfrm>
          <a:prstGeom prst="rect">
            <a:avLst/>
          </a:prstGeom>
        </p:spPr>
      </p:pic>
      <p:sp>
        <p:nvSpPr>
          <p:cNvPr id="14" name="Text 9"/>
          <p:cNvSpPr/>
          <p:nvPr/>
        </p:nvSpPr>
        <p:spPr>
          <a:xfrm>
            <a:off x="8575000" y="5686187"/>
            <a:ext cx="1942624" cy="615553"/>
          </a:xfrm>
          <a:prstGeom prst="rect">
            <a:avLst/>
          </a:prstGeom>
          <a:noFill/>
          <a:ln/>
        </p:spPr>
        <p:txBody>
          <a:bodyPr wrap="square" lIns="0" tIns="0" rIns="0" bIns="0" rtlCol="0" anchor="t"/>
          <a:lstStyle/>
          <a:p>
            <a:pPr marL="0" indent="0" algn="l">
              <a:lnSpc>
                <a:spcPts val="2400"/>
              </a:lnSpc>
              <a:buNone/>
            </a:pPr>
            <a:r>
              <a:rPr lang="en-US" sz="1900" dirty="0">
                <a:solidFill>
                  <a:srgbClr val="C9C2C0"/>
                </a:solidFill>
                <a:latin typeface="Gelasio" pitchFamily="34" charset="0"/>
                <a:ea typeface="Gelasio" pitchFamily="34" charset="-122"/>
                <a:cs typeface="Gelasio" pitchFamily="34" charset="-120"/>
              </a:rPr>
              <a:t>Community Participation</a:t>
            </a:r>
            <a:endParaRPr lang="en-US" sz="1900" dirty="0"/>
          </a:p>
        </p:txBody>
      </p:sp>
      <p:sp>
        <p:nvSpPr>
          <p:cNvPr id="15" name="Text 10"/>
          <p:cNvSpPr/>
          <p:nvPr/>
        </p:nvSpPr>
        <p:spPr>
          <a:xfrm>
            <a:off x="8575000" y="6419017"/>
            <a:ext cx="1942624" cy="1256348"/>
          </a:xfrm>
          <a:prstGeom prst="rect">
            <a:avLst/>
          </a:prstGeom>
          <a:noFill/>
          <a:ln/>
        </p:spPr>
        <p:txBody>
          <a:bodyPr wrap="square" lIns="0" tIns="0" rIns="0" bIns="0" rtlCol="0" anchor="t"/>
          <a:lstStyle/>
          <a:p>
            <a:pPr marL="0" indent="0" algn="l">
              <a:lnSpc>
                <a:spcPts val="2450"/>
              </a:lnSpc>
              <a:buNone/>
            </a:pPr>
            <a:r>
              <a:rPr lang="en-US" sz="1550" dirty="0">
                <a:solidFill>
                  <a:srgbClr val="C9C2C0"/>
                </a:solidFill>
                <a:latin typeface="Gelasio" pitchFamily="34" charset="0"/>
                <a:ea typeface="Gelasio" pitchFamily="34" charset="-122"/>
                <a:cs typeface="Gelasio" pitchFamily="34" charset="-120"/>
              </a:rPr>
              <a:t>Join social activities, build friendships, and engage with your community</a:t>
            </a:r>
            <a:endParaRPr lang="en-US" sz="1550" dirty="0"/>
          </a:p>
        </p:txBody>
      </p:sp>
      <p:pic>
        <p:nvPicPr>
          <p:cNvPr id="16" name="Image 3" descr="preencoded.png"/>
          <p:cNvPicPr>
            <a:picLocks noChangeAspect="1"/>
          </p:cNvPicPr>
          <p:nvPr/>
        </p:nvPicPr>
        <p:blipFill>
          <a:blip r:embed="rId6"/>
          <a:stretch>
            <a:fillRect/>
          </a:stretch>
        </p:blipFill>
        <p:spPr>
          <a:xfrm>
            <a:off x="10762059" y="5686187"/>
            <a:ext cx="893207" cy="893207"/>
          </a:xfrm>
          <a:prstGeom prst="rect">
            <a:avLst/>
          </a:prstGeom>
        </p:spPr>
      </p:pic>
      <p:sp>
        <p:nvSpPr>
          <p:cNvPr id="17" name="Text 11"/>
          <p:cNvSpPr/>
          <p:nvPr/>
        </p:nvSpPr>
        <p:spPr>
          <a:xfrm>
            <a:off x="11899702" y="5686187"/>
            <a:ext cx="1942743" cy="615553"/>
          </a:xfrm>
          <a:prstGeom prst="rect">
            <a:avLst/>
          </a:prstGeom>
          <a:noFill/>
          <a:ln/>
        </p:spPr>
        <p:txBody>
          <a:bodyPr wrap="square" lIns="0" tIns="0" rIns="0" bIns="0" rtlCol="0" anchor="t"/>
          <a:lstStyle/>
          <a:p>
            <a:pPr marL="0" indent="0" algn="l">
              <a:lnSpc>
                <a:spcPts val="2400"/>
              </a:lnSpc>
              <a:buNone/>
            </a:pPr>
            <a:r>
              <a:rPr lang="en-US" sz="1900" dirty="0">
                <a:solidFill>
                  <a:srgbClr val="C9C2C0"/>
                </a:solidFill>
                <a:latin typeface="Gelasio" pitchFamily="34" charset="0"/>
                <a:ea typeface="Gelasio" pitchFamily="34" charset="-122"/>
                <a:cs typeface="Gelasio" pitchFamily="34" charset="-120"/>
              </a:rPr>
              <a:t>Employment Pathways</a:t>
            </a:r>
            <a:endParaRPr lang="en-US" sz="1900" dirty="0"/>
          </a:p>
        </p:txBody>
      </p:sp>
      <p:sp>
        <p:nvSpPr>
          <p:cNvPr id="18" name="Text 12"/>
          <p:cNvSpPr/>
          <p:nvPr/>
        </p:nvSpPr>
        <p:spPr>
          <a:xfrm>
            <a:off x="11899702" y="6419017"/>
            <a:ext cx="1942743" cy="1256348"/>
          </a:xfrm>
          <a:prstGeom prst="rect">
            <a:avLst/>
          </a:prstGeom>
          <a:noFill/>
          <a:ln/>
        </p:spPr>
        <p:txBody>
          <a:bodyPr wrap="square" lIns="0" tIns="0" rIns="0" bIns="0" rtlCol="0" anchor="t"/>
          <a:lstStyle/>
          <a:p>
            <a:pPr marL="0" indent="0" algn="l">
              <a:lnSpc>
                <a:spcPts val="2450"/>
              </a:lnSpc>
              <a:buNone/>
            </a:pPr>
            <a:r>
              <a:rPr lang="en-US" sz="1550" dirty="0">
                <a:solidFill>
                  <a:srgbClr val="C9C2C0"/>
                </a:solidFill>
                <a:latin typeface="Gelasio" pitchFamily="34" charset="0"/>
                <a:ea typeface="Gelasio" pitchFamily="34" charset="-122"/>
                <a:cs typeface="Gelasio" pitchFamily="34" charset="-120"/>
              </a:rPr>
              <a:t>Guidance for work readiness, training, and developing career skills</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91634" y="1094065"/>
            <a:ext cx="12217241" cy="524828"/>
          </a:xfrm>
          <a:prstGeom prst="rect">
            <a:avLst/>
          </a:prstGeom>
          <a:noFill/>
          <a:ln/>
        </p:spPr>
        <p:txBody>
          <a:bodyPr wrap="none" lIns="0" tIns="0" rIns="0" bIns="0" rtlCol="0" anchor="t"/>
          <a:lstStyle/>
          <a:p>
            <a:pPr marL="0" indent="0" algn="l">
              <a:lnSpc>
                <a:spcPts val="4100"/>
              </a:lnSpc>
              <a:buNone/>
            </a:pPr>
            <a:r>
              <a:rPr lang="en-US" sz="3300" dirty="0">
                <a:solidFill>
                  <a:srgbClr val="D8B6A4"/>
                </a:solidFill>
                <a:latin typeface="Gelasio" pitchFamily="34" charset="0"/>
                <a:ea typeface="Gelasio" pitchFamily="34" charset="-122"/>
                <a:cs typeface="Gelasio" pitchFamily="34" charset="-120"/>
              </a:rPr>
              <a:t>Your Life, Your Way: Empowerment Through Choice and Support</a:t>
            </a:r>
            <a:endParaRPr lang="en-US" sz="3300" dirty="0"/>
          </a:p>
        </p:txBody>
      </p:sp>
      <p:sp>
        <p:nvSpPr>
          <p:cNvPr id="3" name="Text 1"/>
          <p:cNvSpPr/>
          <p:nvPr/>
        </p:nvSpPr>
        <p:spPr>
          <a:xfrm>
            <a:off x="691634" y="1903214"/>
            <a:ext cx="13247013" cy="744379"/>
          </a:xfrm>
          <a:prstGeom prst="rect">
            <a:avLst/>
          </a:prstGeom>
          <a:noFill/>
          <a:ln/>
        </p:spPr>
        <p:txBody>
          <a:bodyPr wrap="square" lIns="0" tIns="0" rIns="0" bIns="0" rtlCol="0" anchor="t"/>
          <a:lstStyle/>
          <a:p>
            <a:pPr marL="0" indent="0" algn="l">
              <a:lnSpc>
                <a:spcPts val="1950"/>
              </a:lnSpc>
              <a:buNone/>
            </a:pPr>
            <a:r>
              <a:rPr lang="en-US" sz="1300" dirty="0">
                <a:solidFill>
                  <a:srgbClr val="C9C2C0"/>
                </a:solidFill>
                <a:latin typeface="Gelasio" pitchFamily="34" charset="0"/>
                <a:ea typeface="Gelasio" pitchFamily="34" charset="-122"/>
                <a:cs typeface="Gelasio" pitchFamily="34" charset="-120"/>
              </a:rPr>
              <a:t>East Hills disability service providers share a common mission: putting you at the center of your own story. Their person-centered approach ensures that every service, every interaction, and every support plan is tailored to your individual aspirations, preferences, and goals. Whether you need assistance with daily tasks, therapeutic intervention, or community connection, these providers champion your autonomy, dignity, and right to meaningful inclusion.</a:t>
            </a:r>
            <a:endParaRPr lang="en-US" sz="1300" dirty="0"/>
          </a:p>
        </p:txBody>
      </p:sp>
      <p:pic>
        <p:nvPicPr>
          <p:cNvPr id="4" name="Image 0" descr="preencoded.png"/>
          <p:cNvPicPr>
            <a:picLocks noChangeAspect="1"/>
          </p:cNvPicPr>
          <p:nvPr/>
        </p:nvPicPr>
        <p:blipFill>
          <a:blip r:embed="rId3"/>
          <a:stretch>
            <a:fillRect/>
          </a:stretch>
        </p:blipFill>
        <p:spPr>
          <a:xfrm>
            <a:off x="691634" y="2807494"/>
            <a:ext cx="4415671" cy="671870"/>
          </a:xfrm>
          <a:prstGeom prst="rect">
            <a:avLst/>
          </a:prstGeom>
        </p:spPr>
      </p:pic>
      <p:sp>
        <p:nvSpPr>
          <p:cNvPr id="5" name="Text 2"/>
          <p:cNvSpPr/>
          <p:nvPr/>
        </p:nvSpPr>
        <p:spPr>
          <a:xfrm>
            <a:off x="859512" y="3621524"/>
            <a:ext cx="2652474" cy="262533"/>
          </a:xfrm>
          <a:prstGeom prst="rect">
            <a:avLst/>
          </a:prstGeom>
          <a:noFill/>
          <a:ln/>
        </p:spPr>
        <p:txBody>
          <a:bodyPr wrap="none" lIns="0" tIns="0" rIns="0" bIns="0" rtlCol="0" anchor="t"/>
          <a:lstStyle/>
          <a:p>
            <a:pPr marL="0" indent="0" algn="l">
              <a:lnSpc>
                <a:spcPts val="2050"/>
              </a:lnSpc>
              <a:buNone/>
            </a:pPr>
            <a:r>
              <a:rPr lang="en-US" sz="1650" dirty="0">
                <a:solidFill>
                  <a:srgbClr val="C9C2C0"/>
                </a:solidFill>
                <a:latin typeface="Gelasio" pitchFamily="34" charset="0"/>
                <a:ea typeface="Gelasio" pitchFamily="34" charset="-122"/>
                <a:cs typeface="Gelasio" pitchFamily="34" charset="-120"/>
              </a:rPr>
              <a:t>Your Goals Drive Everything</a:t>
            </a:r>
            <a:endParaRPr lang="en-US" sz="1650" dirty="0"/>
          </a:p>
        </p:txBody>
      </p:sp>
      <p:sp>
        <p:nvSpPr>
          <p:cNvPr id="6" name="Text 3"/>
          <p:cNvSpPr/>
          <p:nvPr/>
        </p:nvSpPr>
        <p:spPr>
          <a:xfrm>
            <a:off x="859512" y="3969306"/>
            <a:ext cx="4079915" cy="248126"/>
          </a:xfrm>
          <a:prstGeom prst="rect">
            <a:avLst/>
          </a:prstGeom>
          <a:noFill/>
          <a:ln/>
        </p:spPr>
        <p:txBody>
          <a:bodyPr wrap="none" lIns="0" tIns="0" rIns="0" bIns="0" rtlCol="0" anchor="t"/>
          <a:lstStyle/>
          <a:p>
            <a:pPr marL="0" indent="0" algn="l">
              <a:lnSpc>
                <a:spcPts val="1950"/>
              </a:lnSpc>
              <a:buNone/>
            </a:pPr>
            <a:r>
              <a:rPr lang="en-US" sz="1300" dirty="0">
                <a:solidFill>
                  <a:srgbClr val="C9C2C0"/>
                </a:solidFill>
                <a:latin typeface="Gelasio" pitchFamily="34" charset="0"/>
                <a:ea typeface="Gelasio" pitchFamily="34" charset="-122"/>
                <a:cs typeface="Gelasio" pitchFamily="34" charset="-120"/>
              </a:rPr>
              <a:t>Services designed around what matters to you</a:t>
            </a:r>
            <a:endParaRPr lang="en-US" sz="1300" dirty="0"/>
          </a:p>
        </p:txBody>
      </p:sp>
      <p:pic>
        <p:nvPicPr>
          <p:cNvPr id="7" name="Image 1" descr="preencoded.png"/>
          <p:cNvPicPr>
            <a:picLocks noChangeAspect="1"/>
          </p:cNvPicPr>
          <p:nvPr/>
        </p:nvPicPr>
        <p:blipFill>
          <a:blip r:embed="rId4"/>
          <a:stretch>
            <a:fillRect/>
          </a:stretch>
        </p:blipFill>
        <p:spPr>
          <a:xfrm>
            <a:off x="5107305" y="2807494"/>
            <a:ext cx="4415671" cy="671870"/>
          </a:xfrm>
          <a:prstGeom prst="rect">
            <a:avLst/>
          </a:prstGeom>
        </p:spPr>
      </p:pic>
      <p:sp>
        <p:nvSpPr>
          <p:cNvPr id="8" name="Text 4"/>
          <p:cNvSpPr/>
          <p:nvPr/>
        </p:nvSpPr>
        <p:spPr>
          <a:xfrm>
            <a:off x="5275183" y="3621524"/>
            <a:ext cx="2200751" cy="262533"/>
          </a:xfrm>
          <a:prstGeom prst="rect">
            <a:avLst/>
          </a:prstGeom>
          <a:noFill/>
          <a:ln/>
        </p:spPr>
        <p:txBody>
          <a:bodyPr wrap="none" lIns="0" tIns="0" rIns="0" bIns="0" rtlCol="0" anchor="t"/>
          <a:lstStyle/>
          <a:p>
            <a:pPr marL="0" indent="0" algn="l">
              <a:lnSpc>
                <a:spcPts val="2050"/>
              </a:lnSpc>
              <a:buNone/>
            </a:pPr>
            <a:r>
              <a:rPr lang="en-US" sz="1650" dirty="0">
                <a:solidFill>
                  <a:srgbClr val="C9C2C0"/>
                </a:solidFill>
                <a:latin typeface="Gelasio" pitchFamily="34" charset="0"/>
                <a:ea typeface="Gelasio" pitchFamily="34" charset="-122"/>
                <a:cs typeface="Gelasio" pitchFamily="34" charset="-120"/>
              </a:rPr>
              <a:t>Trusted Local Expertise</a:t>
            </a:r>
            <a:endParaRPr lang="en-US" sz="1650" dirty="0"/>
          </a:p>
        </p:txBody>
      </p:sp>
      <p:sp>
        <p:nvSpPr>
          <p:cNvPr id="9" name="Text 5"/>
          <p:cNvSpPr/>
          <p:nvPr/>
        </p:nvSpPr>
        <p:spPr>
          <a:xfrm>
            <a:off x="5275183" y="3969306"/>
            <a:ext cx="4079915" cy="496253"/>
          </a:xfrm>
          <a:prstGeom prst="rect">
            <a:avLst/>
          </a:prstGeom>
          <a:noFill/>
          <a:ln/>
        </p:spPr>
        <p:txBody>
          <a:bodyPr wrap="square" lIns="0" tIns="0" rIns="0" bIns="0" rtlCol="0" anchor="t"/>
          <a:lstStyle/>
          <a:p>
            <a:pPr marL="0" indent="0" algn="l">
              <a:lnSpc>
                <a:spcPts val="1950"/>
              </a:lnSpc>
              <a:buNone/>
            </a:pPr>
            <a:r>
              <a:rPr lang="en-US" sz="1300" dirty="0">
                <a:solidFill>
                  <a:srgbClr val="C9C2C0"/>
                </a:solidFill>
                <a:latin typeface="Gelasio" pitchFamily="34" charset="0"/>
                <a:ea typeface="Gelasio" pitchFamily="34" charset="-122"/>
                <a:cs typeface="Gelasio" pitchFamily="34" charset="-120"/>
              </a:rPr>
              <a:t>Experienced teams who understand the East Hills community</a:t>
            </a:r>
            <a:endParaRPr lang="en-US" sz="1300" dirty="0"/>
          </a:p>
        </p:txBody>
      </p:sp>
      <p:pic>
        <p:nvPicPr>
          <p:cNvPr id="10" name="Image 2" descr="preencoded.png"/>
          <p:cNvPicPr>
            <a:picLocks noChangeAspect="1"/>
          </p:cNvPicPr>
          <p:nvPr/>
        </p:nvPicPr>
        <p:blipFill>
          <a:blip r:embed="rId5"/>
          <a:stretch>
            <a:fillRect/>
          </a:stretch>
        </p:blipFill>
        <p:spPr>
          <a:xfrm>
            <a:off x="9522976" y="2807494"/>
            <a:ext cx="4415671" cy="671870"/>
          </a:xfrm>
          <a:prstGeom prst="rect">
            <a:avLst/>
          </a:prstGeom>
        </p:spPr>
      </p:pic>
      <p:sp>
        <p:nvSpPr>
          <p:cNvPr id="11" name="Text 6"/>
          <p:cNvSpPr/>
          <p:nvPr/>
        </p:nvSpPr>
        <p:spPr>
          <a:xfrm>
            <a:off x="9690854" y="3621524"/>
            <a:ext cx="2485906" cy="262533"/>
          </a:xfrm>
          <a:prstGeom prst="rect">
            <a:avLst/>
          </a:prstGeom>
          <a:noFill/>
          <a:ln/>
        </p:spPr>
        <p:txBody>
          <a:bodyPr wrap="none" lIns="0" tIns="0" rIns="0" bIns="0" rtlCol="0" anchor="t"/>
          <a:lstStyle/>
          <a:p>
            <a:pPr marL="0" indent="0" algn="l">
              <a:lnSpc>
                <a:spcPts val="2050"/>
              </a:lnSpc>
              <a:buNone/>
            </a:pPr>
            <a:r>
              <a:rPr lang="en-US" sz="1650" dirty="0">
                <a:solidFill>
                  <a:srgbClr val="C9C2C0"/>
                </a:solidFill>
                <a:latin typeface="Gelasio" pitchFamily="34" charset="0"/>
                <a:ea typeface="Gelasio" pitchFamily="34" charset="-122"/>
                <a:cs typeface="Gelasio" pitchFamily="34" charset="-120"/>
              </a:rPr>
              <a:t>Pathways to Independence</a:t>
            </a:r>
            <a:endParaRPr lang="en-US" sz="1650" dirty="0"/>
          </a:p>
        </p:txBody>
      </p:sp>
      <p:sp>
        <p:nvSpPr>
          <p:cNvPr id="12" name="Text 7"/>
          <p:cNvSpPr/>
          <p:nvPr/>
        </p:nvSpPr>
        <p:spPr>
          <a:xfrm>
            <a:off x="9690854" y="3969306"/>
            <a:ext cx="4079915" cy="248126"/>
          </a:xfrm>
          <a:prstGeom prst="rect">
            <a:avLst/>
          </a:prstGeom>
          <a:noFill/>
          <a:ln/>
        </p:spPr>
        <p:txBody>
          <a:bodyPr wrap="none" lIns="0" tIns="0" rIns="0" bIns="0" rtlCol="0" anchor="t"/>
          <a:lstStyle/>
          <a:p>
            <a:pPr marL="0" indent="0" algn="l">
              <a:lnSpc>
                <a:spcPts val="1950"/>
              </a:lnSpc>
              <a:buNone/>
            </a:pPr>
            <a:r>
              <a:rPr lang="en-US" sz="1300" dirty="0">
                <a:solidFill>
                  <a:srgbClr val="C9C2C0"/>
                </a:solidFill>
                <a:latin typeface="Gelasio" pitchFamily="34" charset="0"/>
                <a:ea typeface="Gelasio" pitchFamily="34" charset="-122"/>
                <a:cs typeface="Gelasio" pitchFamily="34" charset="-120"/>
              </a:rPr>
              <a:t>Building skills, confidence, and autonomy every day</a:t>
            </a:r>
            <a:endParaRPr lang="en-US" sz="1300" dirty="0"/>
          </a:p>
        </p:txBody>
      </p:sp>
      <p:sp>
        <p:nvSpPr>
          <p:cNvPr id="13" name="Text 8"/>
          <p:cNvSpPr/>
          <p:nvPr/>
        </p:nvSpPr>
        <p:spPr>
          <a:xfrm>
            <a:off x="943570" y="4953238"/>
            <a:ext cx="12995077" cy="496253"/>
          </a:xfrm>
          <a:prstGeom prst="rect">
            <a:avLst/>
          </a:prstGeom>
          <a:noFill/>
          <a:ln/>
        </p:spPr>
        <p:txBody>
          <a:bodyPr wrap="square" lIns="0" tIns="0" rIns="0" bIns="0" rtlCol="0" anchor="t"/>
          <a:lstStyle/>
          <a:p>
            <a:pPr marL="0" indent="0" algn="l">
              <a:lnSpc>
                <a:spcPts val="1950"/>
              </a:lnSpc>
              <a:buNone/>
            </a:pPr>
            <a:r>
              <a:rPr lang="en-US" sz="1300" b="1" dirty="0">
                <a:solidFill>
                  <a:srgbClr val="C9C2C0"/>
                </a:solidFill>
                <a:latin typeface="Gelasio" pitchFamily="34" charset="0"/>
                <a:ea typeface="Gelasio" pitchFamily="34" charset="-122"/>
                <a:cs typeface="Gelasio" pitchFamily="34" charset="-120"/>
              </a:rPr>
              <a:t>From therapy and plan management to supported living and community engagement, East Hills providers create comprehensive pathways for people with disabilities to live fulfilling, independent lives—on their own terms.</a:t>
            </a:r>
            <a:endParaRPr lang="en-US" sz="1300" dirty="0"/>
          </a:p>
        </p:txBody>
      </p:sp>
      <p:sp>
        <p:nvSpPr>
          <p:cNvPr id="14" name="Shape 9"/>
          <p:cNvSpPr/>
          <p:nvPr/>
        </p:nvSpPr>
        <p:spPr>
          <a:xfrm>
            <a:off x="691634" y="4793337"/>
            <a:ext cx="22860" cy="816054"/>
          </a:xfrm>
          <a:prstGeom prst="rect">
            <a:avLst/>
          </a:prstGeom>
          <a:solidFill>
            <a:srgbClr val="C49F8C"/>
          </a:solidFill>
          <a:ln/>
        </p:spPr>
      </p:sp>
      <p:sp>
        <p:nvSpPr>
          <p:cNvPr id="15" name="Text 10"/>
          <p:cNvSpPr/>
          <p:nvPr/>
        </p:nvSpPr>
        <p:spPr>
          <a:xfrm>
            <a:off x="691634" y="5769293"/>
            <a:ext cx="13247013" cy="744379"/>
          </a:xfrm>
          <a:prstGeom prst="rect">
            <a:avLst/>
          </a:prstGeom>
          <a:noFill/>
          <a:ln/>
        </p:spPr>
        <p:txBody>
          <a:bodyPr wrap="square" lIns="0" tIns="0" rIns="0" bIns="0" rtlCol="0" anchor="t"/>
          <a:lstStyle/>
          <a:p>
            <a:pPr marL="0" indent="0" algn="l">
              <a:lnSpc>
                <a:spcPts val="1950"/>
              </a:lnSpc>
              <a:buNone/>
            </a:pPr>
            <a:r>
              <a:rPr lang="en-US" sz="1300" dirty="0">
                <a:solidFill>
                  <a:srgbClr val="C9C2C0"/>
                </a:solidFill>
                <a:latin typeface="Gelasio" pitchFamily="34" charset="0"/>
                <a:ea typeface="Gelasio" pitchFamily="34" charset="-122"/>
                <a:cs typeface="Gelasio" pitchFamily="34" charset="-120"/>
              </a:rPr>
              <a:t>Together, Circle of Hope, BEHHA, Disability Services Australia, and The Disability Trust form a network of excellence in East Hills. They combine local knowledge with professional expertise, transparent communication with compassionate care, and innovative services with time-tested values. The result? A community where people with disabilities have genuine choice, real support, and unlimited potential to thrive.</a:t>
            </a:r>
            <a:endParaRPr lang="en-US" sz="1300" dirty="0"/>
          </a:p>
        </p:txBody>
      </p:sp>
      <p:pic>
        <p:nvPicPr>
          <p:cNvPr id="16" name="Image 3" descr="preencoded.png">
            <a:hlinkClick r:id="rId6"/>
          </p:cNvPr>
          <p:cNvPicPr>
            <a:picLocks noChangeAspect="1"/>
          </p:cNvPicPr>
          <p:nvPr/>
        </p:nvPicPr>
        <p:blipFill>
          <a:blip r:embed="rId7"/>
          <a:stretch>
            <a:fillRect/>
          </a:stretch>
        </p:blipFill>
        <p:spPr>
          <a:xfrm>
            <a:off x="691634" y="6673572"/>
            <a:ext cx="2933224" cy="461963"/>
          </a:xfrm>
          <a:prstGeom prst="rect">
            <a:avLst/>
          </a:prstGeom>
        </p:spPr>
      </p:pic>
      <p:pic>
        <p:nvPicPr>
          <p:cNvPr id="17" name="Image 4" descr="preencoded.png">
            <a:hlinkClick r:id="rId8"/>
          </p:cNvPr>
          <p:cNvPicPr>
            <a:picLocks noChangeAspect="1"/>
          </p:cNvPicPr>
          <p:nvPr/>
        </p:nvPicPr>
        <p:blipFill>
          <a:blip r:embed="rId9"/>
          <a:stretch>
            <a:fillRect/>
          </a:stretch>
        </p:blipFill>
        <p:spPr>
          <a:xfrm>
            <a:off x="3708797" y="6673572"/>
            <a:ext cx="2927985" cy="46196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746</Words>
  <Application>Microsoft Office PowerPoint</Application>
  <PresentationFormat>Custom</PresentationFormat>
  <Paragraphs>40</Paragraphs>
  <Slides>4</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Gelasio</vt:lpstr>
      <vt:lpstr>Arial</vt:lpstr>
      <vt:lpstr>Calibri</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lastModifiedBy>EZ-81</cp:lastModifiedBy>
  <cp:revision>2</cp:revision>
  <dcterms:created xsi:type="dcterms:W3CDTF">2026-02-13T10:04:51Z</dcterms:created>
  <dcterms:modified xsi:type="dcterms:W3CDTF">2026-02-13T10:05:58Z</dcterms:modified>
</cp:coreProperties>
</file>