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8" d="100"/>
          <a:sy n="88" d="100"/>
        </p:scale>
        <p:origin x="494" y="1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42ACF34A-C08F-4D94-B996-7D5FEE5C61FA}" type="datetimeFigureOut">
              <a:rPr lang="en-IN" smtClean="0"/>
              <a:t>03-11-2025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3CF1E6-89CD-4AB3-9F0B-8B2D8E32916B}" type="slidenum">
              <a:rPr lang="en-IN" smtClean="0"/>
              <a:t>‹#›</a:t>
            </a:fld>
            <a:endParaRPr lang="en-IN"/>
          </a:p>
        </p:txBody>
      </p:sp>
    </p:spTree>
    <p:extLst>
      <p:ext uri="{BB962C8B-B14F-4D97-AF65-F5344CB8AC3E}">
        <p14:creationId xmlns:p14="http://schemas.microsoft.com/office/powerpoint/2010/main" val="3923117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2ACF34A-C08F-4D94-B996-7D5FEE5C61FA}" type="datetimeFigureOut">
              <a:rPr lang="en-IN" smtClean="0"/>
              <a:t>03-11-2025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3CF1E6-89CD-4AB3-9F0B-8B2D8E32916B}" type="slidenum">
              <a:rPr lang="en-IN" smtClean="0"/>
              <a:t>‹#›</a:t>
            </a:fld>
            <a:endParaRPr lang="en-IN"/>
          </a:p>
        </p:txBody>
      </p:sp>
    </p:spTree>
    <p:extLst>
      <p:ext uri="{BB962C8B-B14F-4D97-AF65-F5344CB8AC3E}">
        <p14:creationId xmlns:p14="http://schemas.microsoft.com/office/powerpoint/2010/main" val="413769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ACF34A-C08F-4D94-B996-7D5FEE5C61FA}" type="datetimeFigureOut">
              <a:rPr lang="en-IN" smtClean="0"/>
              <a:t>03-11-2025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3CF1E6-89CD-4AB3-9F0B-8B2D8E32916B}" type="slidenum">
              <a:rPr lang="en-IN" smtClean="0"/>
              <a:t>‹#›</a:t>
            </a:fld>
            <a:endParaRPr lang="en-IN"/>
          </a:p>
        </p:txBody>
      </p:sp>
    </p:spTree>
    <p:extLst>
      <p:ext uri="{BB962C8B-B14F-4D97-AF65-F5344CB8AC3E}">
        <p14:creationId xmlns:p14="http://schemas.microsoft.com/office/powerpoint/2010/main" val="964907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42ACF34A-C08F-4D94-B996-7D5FEE5C61FA}" type="datetimeFigureOut">
              <a:rPr lang="en-IN" smtClean="0"/>
              <a:t>03-11-2025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03CF1E6-89CD-4AB3-9F0B-8B2D8E32916B}" type="slidenum">
              <a:rPr lang="en-IN" smtClean="0"/>
              <a:t>‹#›</a:t>
            </a:fld>
            <a:endParaRPr lang="en-IN"/>
          </a:p>
        </p:txBody>
      </p:sp>
    </p:spTree>
    <p:extLst>
      <p:ext uri="{BB962C8B-B14F-4D97-AF65-F5344CB8AC3E}">
        <p14:creationId xmlns:p14="http://schemas.microsoft.com/office/powerpoint/2010/main" val="821559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42ACF34A-C08F-4D94-B996-7D5FEE5C61FA}" type="datetimeFigureOut">
              <a:rPr lang="en-IN" smtClean="0"/>
              <a:t>03-11-2025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03CF1E6-89CD-4AB3-9F0B-8B2D8E32916B}" type="slidenum">
              <a:rPr lang="en-IN" smtClean="0"/>
              <a:t>‹#›</a:t>
            </a:fld>
            <a:endParaRPr lang="en-IN"/>
          </a:p>
        </p:txBody>
      </p:sp>
    </p:spTree>
    <p:extLst>
      <p:ext uri="{BB962C8B-B14F-4D97-AF65-F5344CB8AC3E}">
        <p14:creationId xmlns:p14="http://schemas.microsoft.com/office/powerpoint/2010/main" val="1977854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42ACF34A-C08F-4D94-B996-7D5FEE5C61FA}" type="datetimeFigureOut">
              <a:rPr lang="en-IN" smtClean="0"/>
              <a:t>03-11-2025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03CF1E6-89CD-4AB3-9F0B-8B2D8E32916B}" type="slidenum">
              <a:rPr lang="en-IN" smtClean="0"/>
              <a:t>‹#›</a:t>
            </a:fld>
            <a:endParaRPr lang="en-IN"/>
          </a:p>
        </p:txBody>
      </p:sp>
    </p:spTree>
    <p:extLst>
      <p:ext uri="{BB962C8B-B14F-4D97-AF65-F5344CB8AC3E}">
        <p14:creationId xmlns:p14="http://schemas.microsoft.com/office/powerpoint/2010/main" val="2221244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ACF34A-C08F-4D94-B996-7D5FEE5C61FA}" type="datetimeFigureOut">
              <a:rPr lang="en-IN" smtClean="0"/>
              <a:t>03-11-2025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03CF1E6-89CD-4AB3-9F0B-8B2D8E32916B}" type="slidenum">
              <a:rPr lang="en-IN" smtClean="0"/>
              <a:t>‹#›</a:t>
            </a:fld>
            <a:endParaRPr lang="en-IN"/>
          </a:p>
        </p:txBody>
      </p:sp>
    </p:spTree>
    <p:extLst>
      <p:ext uri="{BB962C8B-B14F-4D97-AF65-F5344CB8AC3E}">
        <p14:creationId xmlns:p14="http://schemas.microsoft.com/office/powerpoint/2010/main" val="3569549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CF34A-C08F-4D94-B996-7D5FEE5C61FA}" type="datetimeFigureOut">
              <a:rPr lang="en-IN" smtClean="0"/>
              <a:t>03-11-2025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03CF1E6-89CD-4AB3-9F0B-8B2D8E32916B}" type="slidenum">
              <a:rPr lang="en-IN" smtClean="0"/>
              <a:t>‹#›</a:t>
            </a:fld>
            <a:endParaRPr lang="en-IN"/>
          </a:p>
        </p:txBody>
      </p:sp>
    </p:spTree>
    <p:extLst>
      <p:ext uri="{BB962C8B-B14F-4D97-AF65-F5344CB8AC3E}">
        <p14:creationId xmlns:p14="http://schemas.microsoft.com/office/powerpoint/2010/main" val="1309558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CF34A-C08F-4D94-B996-7D5FEE5C61FA}" type="datetimeFigureOut">
              <a:rPr lang="en-IN" smtClean="0"/>
              <a:t>03-11-2025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03CF1E6-89CD-4AB3-9F0B-8B2D8E32916B}" type="slidenum">
              <a:rPr lang="en-IN" smtClean="0"/>
              <a:t>‹#›</a:t>
            </a:fld>
            <a:endParaRPr lang="en-IN"/>
          </a:p>
        </p:txBody>
      </p:sp>
    </p:spTree>
    <p:extLst>
      <p:ext uri="{BB962C8B-B14F-4D97-AF65-F5344CB8AC3E}">
        <p14:creationId xmlns:p14="http://schemas.microsoft.com/office/powerpoint/2010/main" val="1236239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2ACF34A-C08F-4D94-B996-7D5FEE5C61FA}" type="datetimeFigureOut">
              <a:rPr lang="en-IN" smtClean="0"/>
              <a:t>03-11-2025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3CF1E6-89CD-4AB3-9F0B-8B2D8E32916B}" type="slidenum">
              <a:rPr lang="en-IN" smtClean="0"/>
              <a:t>‹#›</a:t>
            </a:fld>
            <a:endParaRPr lang="en-IN"/>
          </a:p>
        </p:txBody>
      </p:sp>
    </p:spTree>
    <p:extLst>
      <p:ext uri="{BB962C8B-B14F-4D97-AF65-F5344CB8AC3E}">
        <p14:creationId xmlns:p14="http://schemas.microsoft.com/office/powerpoint/2010/main" val="3146057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2ACF34A-C08F-4D94-B996-7D5FEE5C61FA}" type="datetimeFigureOut">
              <a:rPr lang="en-IN" smtClean="0"/>
              <a:t>03-11-2025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03CF1E6-89CD-4AB3-9F0B-8B2D8E32916B}" type="slidenum">
              <a:rPr lang="en-IN" smtClean="0"/>
              <a:t>‹#›</a:t>
            </a:fld>
            <a:endParaRPr lang="en-IN"/>
          </a:p>
        </p:txBody>
      </p:sp>
    </p:spTree>
    <p:extLst>
      <p:ext uri="{BB962C8B-B14F-4D97-AF65-F5344CB8AC3E}">
        <p14:creationId xmlns:p14="http://schemas.microsoft.com/office/powerpoint/2010/main" val="2254720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ACF34A-C08F-4D94-B996-7D5FEE5C61FA}" type="datetimeFigureOut">
              <a:rPr lang="en-IN" smtClean="0"/>
              <a:t>03-11-2025</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3CF1E6-89CD-4AB3-9F0B-8B2D8E32916B}" type="slidenum">
              <a:rPr lang="en-IN" smtClean="0"/>
              <a:t>‹#›</a:t>
            </a:fld>
            <a:endParaRPr lang="en-IN"/>
          </a:p>
        </p:txBody>
      </p:sp>
    </p:spTree>
    <p:extLst>
      <p:ext uri="{BB962C8B-B14F-4D97-AF65-F5344CB8AC3E}">
        <p14:creationId xmlns:p14="http://schemas.microsoft.com/office/powerpoint/2010/main" val="41302092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monkhouselaw.com/"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mailto:reception@monkhouselaw.com" TargetMode="External"/><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hyperlink" Target="https://www.monkhouselaw.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47609" y="853440"/>
            <a:ext cx="5216434" cy="4589417"/>
          </a:xfrm>
        </p:spPr>
        <p:txBody>
          <a:bodyPr>
            <a:noAutofit/>
          </a:bodyPr>
          <a:lstStyle/>
          <a:p>
            <a:pPr algn="l"/>
            <a:r>
              <a:rPr lang="en-US" sz="5400" b="1" dirty="0"/>
              <a:t>How an Employment Lawyer Toronto Helps with Workplace Accommodation</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81705" y="5381896"/>
            <a:ext cx="1652451" cy="1652451"/>
          </a:xfrm>
          <a:prstGeom prst="rect">
            <a:avLst/>
          </a:prstGeom>
        </p:spPr>
      </p:pic>
      <p:sp>
        <p:nvSpPr>
          <p:cNvPr id="3" name="AutoShape 2" descr="How an Employment Lawyer Toronto Helps with Workplace Accommodation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AutoShape 4" descr="How an Employment Lawyer Toronto Helps with Workplace Accommodation "/>
          <p:cNvSpPr>
            <a:spLocks noChangeAspect="1" noChangeArrowheads="1"/>
          </p:cNvSpPr>
          <p:nvPr/>
        </p:nvSpPr>
        <p:spPr bwMode="auto">
          <a:xfrm>
            <a:off x="647609" y="194495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1794" y="853440"/>
            <a:ext cx="4789713" cy="4789713"/>
          </a:xfrm>
          <a:prstGeom prst="rect">
            <a:avLst/>
          </a:prstGeom>
        </p:spPr>
      </p:pic>
    </p:spTree>
    <p:extLst>
      <p:ext uri="{BB962C8B-B14F-4D97-AF65-F5344CB8AC3E}">
        <p14:creationId xmlns:p14="http://schemas.microsoft.com/office/powerpoint/2010/main" val="3266293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23109" y="1347651"/>
            <a:ext cx="10415451" cy="5355312"/>
          </a:xfrm>
          <a:prstGeom prst="rect">
            <a:avLst/>
          </a:prstGeom>
        </p:spPr>
        <p:txBody>
          <a:bodyPr wrap="square">
            <a:spAutoFit/>
          </a:bodyPr>
          <a:lstStyle/>
          <a:p>
            <a:r>
              <a:rPr lang="en-US" dirty="0" smtClean="0"/>
              <a:t>Many </a:t>
            </a:r>
            <a:r>
              <a:rPr lang="en-US" dirty="0"/>
              <a:t>employees are suffering from disabilities. However, they cannot avoid working in offices to sustain their livelihood. It is possible to help them become productive with the help of workplace accommodations. These are tools or modifications that will help them to be efficient. There is no need for these adjustments to be complicated. It can be a simple chair. It can also add software to read out text loudly. If there is a lack of these tools, one can take the help of an employment lawyer Toronto. He will help these disabled employees work comfortably.  </a:t>
            </a:r>
          </a:p>
          <a:p>
            <a:endParaRPr lang="en-US" dirty="0"/>
          </a:p>
          <a:p>
            <a:r>
              <a:rPr lang="en-US" dirty="0"/>
              <a:t>Let us find out how it is possible in the subsequent paragraphs. </a:t>
            </a:r>
            <a:endParaRPr lang="en-US" dirty="0" smtClean="0"/>
          </a:p>
          <a:p>
            <a:endParaRPr lang="en-US" dirty="0"/>
          </a:p>
          <a:p>
            <a:r>
              <a:rPr lang="en-US" b="1" dirty="0"/>
              <a:t>1. Assessing Unique Needs</a:t>
            </a:r>
            <a:r>
              <a:rPr lang="en-US" dirty="0"/>
              <a:t> </a:t>
            </a:r>
          </a:p>
          <a:p>
            <a:r>
              <a:rPr lang="en-US" dirty="0"/>
              <a:t>The requirements of a handicapped employee are unique. This will not be the same as other disabled employees in the workplace. It is important for them to get the proper tools or adjustments to work effectively. An employment attorney will first ask them about their specific requirements. When he is sure about their particular disabilities, he will create a proper plan aligned with their requirements. For this, he can even talk to the therapists or doctors to get a clear idea. For example, he might acquire a louder telephone if the worker has hearing impairments. If there is less illumination in the room, he will arrange for natural light to enter. </a:t>
            </a:r>
          </a:p>
          <a:p>
            <a:endParaRPr lang="en-US" dirty="0"/>
          </a:p>
          <a:p>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4800"/>
            <a:ext cx="1652451" cy="1652451"/>
          </a:xfrm>
          <a:prstGeom prst="rect">
            <a:avLst/>
          </a:prstGeom>
        </p:spPr>
      </p:pic>
    </p:spTree>
    <p:extLst>
      <p:ext uri="{BB962C8B-B14F-4D97-AF65-F5344CB8AC3E}">
        <p14:creationId xmlns:p14="http://schemas.microsoft.com/office/powerpoint/2010/main" val="486407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75360" y="1321525"/>
            <a:ext cx="10136778" cy="5078313"/>
          </a:xfrm>
          <a:prstGeom prst="rect">
            <a:avLst/>
          </a:prstGeom>
        </p:spPr>
        <p:txBody>
          <a:bodyPr wrap="square">
            <a:spAutoFit/>
          </a:bodyPr>
          <a:lstStyle/>
          <a:p>
            <a:r>
              <a:rPr lang="en-US" b="1" dirty="0"/>
              <a:t>2. Negotiating with Employers</a:t>
            </a:r>
            <a:r>
              <a:rPr lang="en-US" dirty="0"/>
              <a:t> </a:t>
            </a:r>
          </a:p>
          <a:p>
            <a:r>
              <a:rPr lang="en-US" dirty="0"/>
              <a:t>Many disabled employees cannot express their concerns to the employer. They might be ashamed of doing that. If it is so then he can take the help of a competent </a:t>
            </a:r>
            <a:r>
              <a:rPr lang="en-US" b="1" u="sng" dirty="0">
                <a:hlinkClick r:id="rId2"/>
              </a:rPr>
              <a:t>employment lawyer Toronto</a:t>
            </a:r>
            <a:r>
              <a:rPr lang="en-US" dirty="0"/>
              <a:t>. He will inform the employer regarding the requirements of the worker. He will talk to the employer in a friendly way to make the requirements heard. It will help the boss to make the required changes that will enable the disabled employee to work comfortably. The primary target of the lawyer will be to find a solution that will be fair as well as practical. </a:t>
            </a:r>
          </a:p>
          <a:p>
            <a:r>
              <a:rPr lang="en-US" dirty="0"/>
              <a:t/>
            </a:r>
            <a:br>
              <a:rPr lang="en-US" dirty="0"/>
            </a:br>
            <a:endParaRPr lang="en-US" dirty="0"/>
          </a:p>
          <a:p>
            <a:r>
              <a:rPr lang="en-US" b="1" dirty="0"/>
              <a:t>3. Explaining Legal Rights Clearly</a:t>
            </a:r>
            <a:r>
              <a:rPr lang="en-US" dirty="0"/>
              <a:t> </a:t>
            </a:r>
          </a:p>
          <a:p>
            <a:r>
              <a:rPr lang="en-US" dirty="0"/>
              <a:t>Many disabled employees are not aware of the legal rights prevalent in the workplace. Fortunately, an employment lawyer will explain these in simple terms. They will abide by the local guidelines while doing so. They would like to discover federal laws. It will make the employee feel confident despite his disabilities. The lawyer will break down complicated legal terms into simple ideas. Thus, the process will become less intimidating for sure. The worker will comprehend his position in the workplace in the best way possible. He can also work in a risk-free manner. </a:t>
            </a:r>
          </a:p>
          <a:p>
            <a:r>
              <a:rPr lang="en-US" dirty="0"/>
              <a:t/>
            </a:r>
            <a:br>
              <a:rPr lang="en-US" dirty="0"/>
            </a:b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30926"/>
            <a:ext cx="1652451" cy="1652451"/>
          </a:xfrm>
          <a:prstGeom prst="rect">
            <a:avLst/>
          </a:prstGeom>
        </p:spPr>
      </p:pic>
    </p:spTree>
    <p:extLst>
      <p:ext uri="{BB962C8B-B14F-4D97-AF65-F5344CB8AC3E}">
        <p14:creationId xmlns:p14="http://schemas.microsoft.com/office/powerpoint/2010/main" val="485805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18903" y="1260565"/>
            <a:ext cx="10206446" cy="2031325"/>
          </a:xfrm>
          <a:prstGeom prst="rect">
            <a:avLst/>
          </a:prstGeom>
        </p:spPr>
        <p:txBody>
          <a:bodyPr wrap="square">
            <a:spAutoFit/>
          </a:bodyPr>
          <a:lstStyle/>
          <a:p>
            <a:r>
              <a:rPr lang="en-US" b="1" dirty="0"/>
              <a:t>Final remarks</a:t>
            </a:r>
            <a:r>
              <a:rPr lang="en-US" dirty="0"/>
              <a:t> </a:t>
            </a:r>
          </a:p>
          <a:p>
            <a:r>
              <a:rPr lang="en-US" dirty="0"/>
              <a:t>An employment lawyer Toronto will be the best person to make life comfortable for a handicapped employee. He will guide them in every step in a calm and composed manner. The employers will know what adjustments should be made to help them work efficiently. The lawyer will get hold of papers and provide training to the employees on how to use these adjustments easily. The workplace will become a safe and comfortable place because of their interference. They will aid in developing a stronger team that will make the company more productive.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13509"/>
            <a:ext cx="1652451" cy="1652451"/>
          </a:xfrm>
          <a:prstGeom prst="rect">
            <a:avLst/>
          </a:prstGeom>
        </p:spPr>
      </p:pic>
    </p:spTree>
    <p:extLst>
      <p:ext uri="{BB962C8B-B14F-4D97-AF65-F5344CB8AC3E}">
        <p14:creationId xmlns:p14="http://schemas.microsoft.com/office/powerpoint/2010/main" val="611752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1793" y="1125308"/>
            <a:ext cx="3741103" cy="3741103"/>
          </a:xfrm>
          <a:prstGeom prst="rect">
            <a:avLst/>
          </a:prstGeom>
        </p:spPr>
      </p:pic>
      <p:sp>
        <p:nvSpPr>
          <p:cNvPr id="4" name="Rectangle 3"/>
          <p:cNvSpPr/>
          <p:nvPr/>
        </p:nvSpPr>
        <p:spPr>
          <a:xfrm>
            <a:off x="5201920" y="1426200"/>
            <a:ext cx="6390640" cy="3139321"/>
          </a:xfrm>
          <a:prstGeom prst="rect">
            <a:avLst/>
          </a:prstGeom>
        </p:spPr>
        <p:txBody>
          <a:bodyPr wrap="square">
            <a:spAutoFit/>
          </a:bodyPr>
          <a:lstStyle/>
          <a:p>
            <a:r>
              <a:rPr lang="en-US" b="1" dirty="0" smtClean="0">
                <a:ln w="0"/>
                <a:latin typeface="Cambria" panose="02040503050406030204" pitchFamily="18" charset="0"/>
                <a:ea typeface="Cambria" panose="02040503050406030204" pitchFamily="18" charset="0"/>
              </a:rPr>
              <a:t>For More Details Contact Us :</a:t>
            </a:r>
            <a:br>
              <a:rPr lang="en-US" b="1" dirty="0" smtClean="0">
                <a:ln w="0"/>
                <a:latin typeface="Cambria" panose="02040503050406030204" pitchFamily="18" charset="0"/>
                <a:ea typeface="Cambria" panose="02040503050406030204" pitchFamily="18" charset="0"/>
              </a:rPr>
            </a:br>
            <a:r>
              <a:rPr lang="en-US" b="1" dirty="0" smtClean="0">
                <a:ln w="0"/>
                <a:latin typeface="Cambria" panose="02040503050406030204" pitchFamily="18" charset="0"/>
                <a:ea typeface="Cambria" panose="02040503050406030204" pitchFamily="18" charset="0"/>
              </a:rPr>
              <a:t/>
            </a:r>
            <a:br>
              <a:rPr lang="en-US" b="1" dirty="0" smtClean="0">
                <a:ln w="0"/>
                <a:latin typeface="Cambria" panose="02040503050406030204" pitchFamily="18" charset="0"/>
                <a:ea typeface="Cambria" panose="02040503050406030204" pitchFamily="18" charset="0"/>
              </a:rPr>
            </a:br>
            <a:r>
              <a:rPr lang="en-IN" b="1" dirty="0" smtClean="0">
                <a:ln w="0"/>
                <a:latin typeface="Cambria" panose="02040503050406030204" pitchFamily="18" charset="0"/>
                <a:ea typeface="Cambria" panose="02040503050406030204" pitchFamily="18" charset="0"/>
              </a:rPr>
              <a:t>Name: </a:t>
            </a:r>
            <a:r>
              <a:rPr lang="en-IN" dirty="0" err="1"/>
              <a:t>Monkhouse</a:t>
            </a:r>
            <a:r>
              <a:rPr lang="en-IN" dirty="0"/>
              <a:t> Law</a:t>
            </a:r>
            <a:r>
              <a:rPr lang="en-US" b="1" dirty="0" smtClean="0">
                <a:ln w="0"/>
                <a:latin typeface="Cambria" panose="02040503050406030204" pitchFamily="18" charset="0"/>
                <a:ea typeface="Cambria" panose="02040503050406030204" pitchFamily="18" charset="0"/>
              </a:rPr>
              <a:t/>
            </a:r>
            <a:br>
              <a:rPr lang="en-US" b="1" dirty="0" smtClean="0">
                <a:ln w="0"/>
                <a:latin typeface="Cambria" panose="02040503050406030204" pitchFamily="18" charset="0"/>
                <a:ea typeface="Cambria" panose="02040503050406030204" pitchFamily="18" charset="0"/>
              </a:rPr>
            </a:br>
            <a:r>
              <a:rPr lang="en-IN" b="1" dirty="0" smtClean="0">
                <a:ln w="0"/>
                <a:latin typeface="Cambria" panose="02040503050406030204" pitchFamily="18" charset="0"/>
                <a:ea typeface="Cambria" panose="02040503050406030204" pitchFamily="18" charset="0"/>
              </a:rPr>
              <a:t/>
            </a:r>
            <a:br>
              <a:rPr lang="en-IN" b="1" dirty="0" smtClean="0">
                <a:ln w="0"/>
                <a:latin typeface="Cambria" panose="02040503050406030204" pitchFamily="18" charset="0"/>
                <a:ea typeface="Cambria" panose="02040503050406030204" pitchFamily="18" charset="0"/>
              </a:rPr>
            </a:br>
            <a:r>
              <a:rPr lang="en-IN" b="1" dirty="0" smtClean="0">
                <a:ln w="0"/>
                <a:latin typeface="Cambria" panose="02040503050406030204" pitchFamily="18" charset="0"/>
                <a:ea typeface="Cambria" panose="02040503050406030204" pitchFamily="18" charset="0"/>
              </a:rPr>
              <a:t>Address: </a:t>
            </a:r>
            <a:r>
              <a:rPr lang="en-US" dirty="0"/>
              <a:t>220 Bay St. Suite 900, Toronto, ON M5J 2W4, </a:t>
            </a:r>
            <a:r>
              <a:rPr lang="en-US" dirty="0" smtClean="0"/>
              <a:t>Canada</a:t>
            </a:r>
          </a:p>
          <a:p>
            <a:r>
              <a:rPr lang="en-IN" b="1" dirty="0" smtClean="0">
                <a:ln w="0"/>
                <a:latin typeface="Cambria" panose="02040503050406030204" pitchFamily="18" charset="0"/>
                <a:ea typeface="Cambria" panose="02040503050406030204" pitchFamily="18" charset="0"/>
              </a:rPr>
              <a:t/>
            </a:r>
            <a:br>
              <a:rPr lang="en-IN" b="1" dirty="0" smtClean="0">
                <a:ln w="0"/>
                <a:latin typeface="Cambria" panose="02040503050406030204" pitchFamily="18" charset="0"/>
                <a:ea typeface="Cambria" panose="02040503050406030204" pitchFamily="18" charset="0"/>
              </a:rPr>
            </a:br>
            <a:r>
              <a:rPr lang="en-IN" b="1" dirty="0" smtClean="0">
                <a:ln w="0"/>
                <a:latin typeface="Cambria" panose="02040503050406030204" pitchFamily="18" charset="0"/>
                <a:ea typeface="Cambria" panose="02040503050406030204" pitchFamily="18" charset="0"/>
              </a:rPr>
              <a:t>Telephone: </a:t>
            </a:r>
            <a:r>
              <a:rPr lang="en-IN" dirty="0" smtClean="0"/>
              <a:t>416-907-9249</a:t>
            </a:r>
          </a:p>
          <a:p>
            <a:endParaRPr lang="en-IN" b="1" dirty="0" smtClean="0">
              <a:ln w="0"/>
              <a:solidFill>
                <a:schemeClr val="bg2">
                  <a:lumMod val="10000"/>
                </a:schemeClr>
              </a:solidFill>
              <a:latin typeface="Cambria" panose="02040503050406030204" pitchFamily="18" charset="0"/>
              <a:ea typeface="Cambria" panose="02040503050406030204" pitchFamily="18" charset="0"/>
            </a:endParaRPr>
          </a:p>
          <a:p>
            <a:r>
              <a:rPr lang="en-IN" b="1" dirty="0" smtClean="0">
                <a:ln w="0"/>
                <a:solidFill>
                  <a:schemeClr val="bg2">
                    <a:lumMod val="10000"/>
                  </a:schemeClr>
                </a:solidFill>
                <a:latin typeface="Cambria" panose="02040503050406030204" pitchFamily="18" charset="0"/>
                <a:ea typeface="Cambria" panose="02040503050406030204" pitchFamily="18" charset="0"/>
              </a:rPr>
              <a:t>Email id: </a:t>
            </a:r>
            <a:r>
              <a:rPr lang="en-IN" u="sng" dirty="0">
                <a:hlinkClick r:id="rId3"/>
              </a:rPr>
              <a:t>reception@monkhouselaw.com</a:t>
            </a:r>
            <a:r>
              <a:rPr lang="en-IN" b="1" dirty="0" smtClean="0">
                <a:ln w="0"/>
                <a:solidFill>
                  <a:schemeClr val="bg2">
                    <a:lumMod val="10000"/>
                  </a:schemeClr>
                </a:solidFill>
                <a:latin typeface="Cambria" panose="02040503050406030204" pitchFamily="18" charset="0"/>
                <a:ea typeface="Cambria" panose="02040503050406030204" pitchFamily="18" charset="0"/>
              </a:rPr>
              <a:t/>
            </a:r>
            <a:br>
              <a:rPr lang="en-IN" b="1" dirty="0" smtClean="0">
                <a:ln w="0"/>
                <a:solidFill>
                  <a:schemeClr val="bg2">
                    <a:lumMod val="10000"/>
                  </a:schemeClr>
                </a:solidFill>
                <a:latin typeface="Cambria" panose="02040503050406030204" pitchFamily="18" charset="0"/>
                <a:ea typeface="Cambria" panose="02040503050406030204" pitchFamily="18" charset="0"/>
              </a:rPr>
            </a:br>
            <a:r>
              <a:rPr lang="en-IN" b="1" dirty="0" smtClean="0">
                <a:ln w="0"/>
                <a:latin typeface="Cambria" panose="02040503050406030204" pitchFamily="18" charset="0"/>
                <a:ea typeface="Cambria" panose="02040503050406030204" pitchFamily="18" charset="0"/>
              </a:rPr>
              <a:t/>
            </a:r>
            <a:br>
              <a:rPr lang="en-IN" b="1" dirty="0" smtClean="0">
                <a:ln w="0"/>
                <a:latin typeface="Cambria" panose="02040503050406030204" pitchFamily="18" charset="0"/>
                <a:ea typeface="Cambria" panose="02040503050406030204" pitchFamily="18" charset="0"/>
              </a:rPr>
            </a:br>
            <a:r>
              <a:rPr lang="en-IN" b="1" dirty="0" smtClean="0">
                <a:ln w="0"/>
                <a:latin typeface="Cambria" panose="02040503050406030204" pitchFamily="18" charset="0"/>
                <a:ea typeface="Cambria" panose="02040503050406030204" pitchFamily="18" charset="0"/>
              </a:rPr>
              <a:t>Website: </a:t>
            </a:r>
            <a:r>
              <a:rPr lang="en-IN" u="sng" dirty="0">
                <a:hlinkClick r:id="rId4"/>
              </a:rPr>
              <a:t>https://www.monkhouselaw.com/</a:t>
            </a:r>
            <a:endParaRPr lang="en-IN" b="1" dirty="0" smtClean="0">
              <a:ln w="0"/>
              <a:solidFill>
                <a:schemeClr val="bg2">
                  <a:lumMod val="1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9395511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128</Words>
  <Application>Microsoft Office PowerPoint</Application>
  <PresentationFormat>Widescreen</PresentationFormat>
  <Paragraphs>19</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Cambria</vt:lpstr>
      <vt:lpstr>Office Theme</vt:lpstr>
      <vt:lpstr>How an Employment Lawyer Toronto Helps with Workplace Accommodation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 of an Employment Lawyer in Toronto in Resolving Workplace Harassment Cases</dc:title>
  <dc:creator>Microsoft account</dc:creator>
  <cp:lastModifiedBy>Microsoft account</cp:lastModifiedBy>
  <cp:revision>5</cp:revision>
  <dcterms:created xsi:type="dcterms:W3CDTF">2025-07-24T07:11:48Z</dcterms:created>
  <dcterms:modified xsi:type="dcterms:W3CDTF">2025-11-03T10:21:07Z</dcterms:modified>
</cp:coreProperties>
</file>