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Roboto" panose="02000000000000000000" pitchFamily="2" charset="0"/>
      <p:regular r:id="rId11"/>
      <p:bold r:id="rId12"/>
    </p:embeddedFont>
    <p:embeddedFont>
      <p:font typeface="Roboto Bold" panose="02000000000000000000" pitchFamily="2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48" autoAdjust="0"/>
  </p:normalViewPr>
  <p:slideViewPr>
    <p:cSldViewPr>
      <p:cViewPr varScale="1">
        <p:scale>
          <a:sx n="78" d="100"/>
          <a:sy n="78" d="100"/>
        </p:scale>
        <p:origin x="26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6.svg"/><Relationship Id="rId5" Type="http://schemas.openxmlformats.org/officeDocument/2006/relationships/image" Target="../media/image16.svg"/><Relationship Id="rId10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21.svg"/><Relationship Id="rId7" Type="http://schemas.openxmlformats.org/officeDocument/2006/relationships/image" Target="../media/image6.svg"/><Relationship Id="rId12" Type="http://schemas.openxmlformats.org/officeDocument/2006/relationships/image" Target="../media/image26.png"/><Relationship Id="rId17" Type="http://schemas.openxmlformats.org/officeDocument/2006/relationships/image" Target="../media/image11.svg"/><Relationship Id="rId2" Type="http://schemas.openxmlformats.org/officeDocument/2006/relationships/image" Target="../media/image20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svg"/><Relationship Id="rId5" Type="http://schemas.openxmlformats.org/officeDocument/2006/relationships/image" Target="../media/image4.sv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18" Type="http://schemas.openxmlformats.org/officeDocument/2006/relationships/image" Target="../media/image44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38.jpeg"/><Relationship Id="rId17" Type="http://schemas.openxmlformats.org/officeDocument/2006/relationships/image" Target="../media/image43.png"/><Relationship Id="rId2" Type="http://schemas.openxmlformats.org/officeDocument/2006/relationships/image" Target="../media/image30.png"/><Relationship Id="rId16" Type="http://schemas.openxmlformats.org/officeDocument/2006/relationships/image" Target="../media/image42.svg"/><Relationship Id="rId20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6.svg"/><Relationship Id="rId5" Type="http://schemas.openxmlformats.org/officeDocument/2006/relationships/image" Target="../media/image33.svg"/><Relationship Id="rId15" Type="http://schemas.openxmlformats.org/officeDocument/2006/relationships/image" Target="../media/image41.png"/><Relationship Id="rId10" Type="http://schemas.openxmlformats.org/officeDocument/2006/relationships/image" Target="../media/image5.png"/><Relationship Id="rId19" Type="http://schemas.openxmlformats.org/officeDocument/2006/relationships/image" Target="../media/image45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6.svg"/><Relationship Id="rId5" Type="http://schemas.openxmlformats.org/officeDocument/2006/relationships/image" Target="../media/image33.svg"/><Relationship Id="rId10" Type="http://schemas.openxmlformats.org/officeDocument/2006/relationships/image" Target="../media/image5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6.svg"/><Relationship Id="rId5" Type="http://schemas.openxmlformats.org/officeDocument/2006/relationships/image" Target="../media/image33.svg"/><Relationship Id="rId10" Type="http://schemas.openxmlformats.org/officeDocument/2006/relationships/image" Target="../media/image5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6.svg"/><Relationship Id="rId5" Type="http://schemas.openxmlformats.org/officeDocument/2006/relationships/image" Target="../media/image33.svg"/><Relationship Id="rId10" Type="http://schemas.openxmlformats.org/officeDocument/2006/relationships/image" Target="../media/image5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6.svg"/><Relationship Id="rId5" Type="http://schemas.openxmlformats.org/officeDocument/2006/relationships/image" Target="../media/image33.svg"/><Relationship Id="rId10" Type="http://schemas.openxmlformats.org/officeDocument/2006/relationships/image" Target="../media/image5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5.png"/><Relationship Id="rId2" Type="http://schemas.openxmlformats.org/officeDocument/2006/relationships/image" Target="../media/image50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11" Type="http://schemas.openxmlformats.org/officeDocument/2006/relationships/hyperlink" Target="http://www.revfin.in" TargetMode="External"/><Relationship Id="rId5" Type="http://schemas.openxmlformats.org/officeDocument/2006/relationships/image" Target="../media/image53.png"/><Relationship Id="rId15" Type="http://schemas.openxmlformats.org/officeDocument/2006/relationships/image" Target="../media/image60.sv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Relationship Id="rId1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81992" y="6273820"/>
            <a:ext cx="6449310" cy="7019657"/>
          </a:xfrm>
          <a:custGeom>
            <a:avLst/>
            <a:gdLst/>
            <a:ahLst/>
            <a:cxnLst/>
            <a:rect l="l" t="t" r="r" b="b"/>
            <a:pathLst>
              <a:path w="6449310" h="7019657">
                <a:moveTo>
                  <a:pt x="0" y="0"/>
                </a:moveTo>
                <a:lnTo>
                  <a:pt x="6449309" y="0"/>
                </a:lnTo>
                <a:lnTo>
                  <a:pt x="6449309" y="7019657"/>
                </a:lnTo>
                <a:lnTo>
                  <a:pt x="0" y="7019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0377972" y="-4483140"/>
            <a:ext cx="9436140" cy="9436140"/>
          </a:xfrm>
          <a:custGeom>
            <a:avLst/>
            <a:gdLst/>
            <a:ahLst/>
            <a:cxnLst/>
            <a:rect l="l" t="t" r="r" b="b"/>
            <a:pathLst>
              <a:path w="9436140" h="9436140">
                <a:moveTo>
                  <a:pt x="0" y="0"/>
                </a:moveTo>
                <a:lnTo>
                  <a:pt x="9436140" y="0"/>
                </a:lnTo>
                <a:lnTo>
                  <a:pt x="9436140" y="9436140"/>
                </a:lnTo>
                <a:lnTo>
                  <a:pt x="0" y="9436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763289" y="-3220380"/>
            <a:ext cx="6910621" cy="6910621"/>
          </a:xfrm>
          <a:custGeom>
            <a:avLst/>
            <a:gdLst/>
            <a:ahLst/>
            <a:cxnLst/>
            <a:rect l="l" t="t" r="r" b="b"/>
            <a:pathLst>
              <a:path w="6910621" h="6910621">
                <a:moveTo>
                  <a:pt x="0" y="0"/>
                </a:moveTo>
                <a:lnTo>
                  <a:pt x="6910621" y="0"/>
                </a:lnTo>
                <a:lnTo>
                  <a:pt x="6910621" y="6910620"/>
                </a:lnTo>
                <a:lnTo>
                  <a:pt x="0" y="6910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608825" y="6915399"/>
            <a:ext cx="6130056" cy="4114800"/>
          </a:xfrm>
          <a:custGeom>
            <a:avLst/>
            <a:gdLst/>
            <a:ahLst/>
            <a:cxnLst/>
            <a:rect l="l" t="t" r="r" b="b"/>
            <a:pathLst>
              <a:path w="6130056" h="4114800">
                <a:moveTo>
                  <a:pt x="0" y="0"/>
                </a:moveTo>
                <a:lnTo>
                  <a:pt x="6130056" y="0"/>
                </a:lnTo>
                <a:lnTo>
                  <a:pt x="61300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8483" y="1028700"/>
            <a:ext cx="1965582" cy="675994"/>
          </a:xfrm>
          <a:custGeom>
            <a:avLst/>
            <a:gdLst/>
            <a:ahLst/>
            <a:cxnLst/>
            <a:rect l="l" t="t" r="r" b="b"/>
            <a:pathLst>
              <a:path w="1965582" h="675994">
                <a:moveTo>
                  <a:pt x="0" y="0"/>
                </a:moveTo>
                <a:lnTo>
                  <a:pt x="1965582" y="0"/>
                </a:lnTo>
                <a:lnTo>
                  <a:pt x="1965582" y="675994"/>
                </a:lnTo>
                <a:lnTo>
                  <a:pt x="0" y="6759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90055" y="751728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5" y="0"/>
                </a:lnTo>
                <a:lnTo>
                  <a:pt x="553945" y="553944"/>
                </a:lnTo>
                <a:lnTo>
                  <a:pt x="0" y="5539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8" name="Group 8"/>
          <p:cNvGrpSpPr/>
          <p:nvPr/>
        </p:nvGrpSpPr>
        <p:grpSpPr>
          <a:xfrm>
            <a:off x="9989179" y="0"/>
            <a:ext cx="8298821" cy="10287000"/>
            <a:chOff x="0" y="0"/>
            <a:chExt cx="12233077" cy="15163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33077" cy="15163800"/>
            </a:xfrm>
            <a:custGeom>
              <a:avLst/>
              <a:gdLst/>
              <a:ahLst/>
              <a:cxnLst/>
              <a:rect l="l" t="t" r="r" b="b"/>
              <a:pathLst>
                <a:path w="12233077" h="15163800">
                  <a:moveTo>
                    <a:pt x="12233077" y="254000"/>
                  </a:moveTo>
                  <a:lnTo>
                    <a:pt x="12233077" y="14909800"/>
                  </a:lnTo>
                  <a:cubicBezTo>
                    <a:pt x="12233077" y="15050136"/>
                    <a:pt x="12101799" y="15163800"/>
                    <a:pt x="11939718" y="15163800"/>
                  </a:cubicBezTo>
                  <a:lnTo>
                    <a:pt x="293359" y="15163800"/>
                  </a:lnTo>
                  <a:cubicBezTo>
                    <a:pt x="131278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31278" y="0"/>
                    <a:pt x="293359" y="0"/>
                  </a:cubicBezTo>
                  <a:lnTo>
                    <a:pt x="11939718" y="0"/>
                  </a:lnTo>
                  <a:cubicBezTo>
                    <a:pt x="12101799" y="0"/>
                    <a:pt x="12233077" y="113665"/>
                    <a:pt x="12233077" y="254000"/>
                  </a:cubicBezTo>
                  <a:close/>
                </a:path>
              </a:pathLst>
            </a:custGeom>
            <a:blipFill>
              <a:blip r:embed="rId13"/>
              <a:stretch>
                <a:fillRect t="-3514" b="-3514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3170543"/>
            <a:ext cx="8390741" cy="443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31"/>
              </a:lnSpc>
            </a:pPr>
            <a:r>
              <a:rPr lang="en-US" sz="838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Are Commercial EV Loans in India Getting Cheaper in </a:t>
            </a:r>
            <a:r>
              <a:rPr lang="en-US" sz="8380" b="1">
                <a:solidFill>
                  <a:srgbClr val="EE7C33"/>
                </a:solidFill>
                <a:latin typeface="Roboto Bold"/>
                <a:ea typeface="Roboto Bold"/>
                <a:cs typeface="Roboto Bold"/>
                <a:sym typeface="Roboto Bold"/>
              </a:rPr>
              <a:t>2025?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745032" y="7010313"/>
            <a:ext cx="3394710" cy="4114800"/>
          </a:xfrm>
          <a:custGeom>
            <a:avLst/>
            <a:gdLst/>
            <a:ahLst/>
            <a:cxnLst/>
            <a:rect l="l" t="t" r="r" b="b"/>
            <a:pathLst>
              <a:path w="3394710" h="4114800">
                <a:moveTo>
                  <a:pt x="3394710" y="0"/>
                </a:moveTo>
                <a:lnTo>
                  <a:pt x="0" y="0"/>
                </a:lnTo>
                <a:lnTo>
                  <a:pt x="0" y="4114800"/>
                </a:lnTo>
                <a:lnTo>
                  <a:pt x="3394710" y="4114800"/>
                </a:lnTo>
                <a:lnTo>
                  <a:pt x="339471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94560" y="-3167781"/>
            <a:ext cx="6391658" cy="5840378"/>
          </a:xfrm>
          <a:custGeom>
            <a:avLst/>
            <a:gdLst/>
            <a:ahLst/>
            <a:cxnLst/>
            <a:rect l="l" t="t" r="r" b="b"/>
            <a:pathLst>
              <a:path w="6391658" h="5840378">
                <a:moveTo>
                  <a:pt x="0" y="0"/>
                </a:moveTo>
                <a:lnTo>
                  <a:pt x="6391658" y="0"/>
                </a:lnTo>
                <a:lnTo>
                  <a:pt x="6391658" y="5840377"/>
                </a:lnTo>
                <a:lnTo>
                  <a:pt x="0" y="584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48463" y="6949663"/>
            <a:ext cx="4479073" cy="5126264"/>
          </a:xfrm>
          <a:custGeom>
            <a:avLst/>
            <a:gdLst/>
            <a:ahLst/>
            <a:cxnLst/>
            <a:rect l="l" t="t" r="r" b="b"/>
            <a:pathLst>
              <a:path w="4479073" h="5126264">
                <a:moveTo>
                  <a:pt x="0" y="0"/>
                </a:moveTo>
                <a:lnTo>
                  <a:pt x="4479074" y="0"/>
                </a:lnTo>
                <a:lnTo>
                  <a:pt x="4479074" y="5126264"/>
                </a:lnTo>
                <a:lnTo>
                  <a:pt x="0" y="51262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982328" y="1028700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4" y="0"/>
                </a:lnTo>
                <a:lnTo>
                  <a:pt x="553944" y="553945"/>
                </a:lnTo>
                <a:lnTo>
                  <a:pt x="0" y="5539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7035079" y="-4893797"/>
            <a:ext cx="6910621" cy="6910621"/>
          </a:xfrm>
          <a:custGeom>
            <a:avLst/>
            <a:gdLst/>
            <a:ahLst/>
            <a:cxnLst/>
            <a:rect l="l" t="t" r="r" b="b"/>
            <a:pathLst>
              <a:path w="6910621" h="6910621">
                <a:moveTo>
                  <a:pt x="0" y="0"/>
                </a:moveTo>
                <a:lnTo>
                  <a:pt x="6910621" y="0"/>
                </a:lnTo>
                <a:lnTo>
                  <a:pt x="6910621" y="6910621"/>
                </a:lnTo>
                <a:lnTo>
                  <a:pt x="0" y="69106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491122" y="7577463"/>
            <a:ext cx="7704269" cy="1856734"/>
            <a:chOff x="0" y="0"/>
            <a:chExt cx="2029108" cy="4890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29108" cy="489016"/>
            </a:xfrm>
            <a:custGeom>
              <a:avLst/>
              <a:gdLst/>
              <a:ahLst/>
              <a:cxnLst/>
              <a:rect l="l" t="t" r="r" b="b"/>
              <a:pathLst>
                <a:path w="2029108" h="489016">
                  <a:moveTo>
                    <a:pt x="21103" y="0"/>
                  </a:moveTo>
                  <a:lnTo>
                    <a:pt x="2008005" y="0"/>
                  </a:lnTo>
                  <a:cubicBezTo>
                    <a:pt x="2019660" y="0"/>
                    <a:pt x="2029108" y="9448"/>
                    <a:pt x="2029108" y="21103"/>
                  </a:cubicBezTo>
                  <a:lnTo>
                    <a:pt x="2029108" y="467914"/>
                  </a:lnTo>
                  <a:cubicBezTo>
                    <a:pt x="2029108" y="473510"/>
                    <a:pt x="2026885" y="478878"/>
                    <a:pt x="2022927" y="482836"/>
                  </a:cubicBezTo>
                  <a:cubicBezTo>
                    <a:pt x="2018970" y="486793"/>
                    <a:pt x="2013602" y="489016"/>
                    <a:pt x="2008005" y="489016"/>
                  </a:cubicBezTo>
                  <a:lnTo>
                    <a:pt x="21103" y="489016"/>
                  </a:lnTo>
                  <a:cubicBezTo>
                    <a:pt x="15506" y="489016"/>
                    <a:pt x="10138" y="486793"/>
                    <a:pt x="6181" y="482836"/>
                  </a:cubicBezTo>
                  <a:cubicBezTo>
                    <a:pt x="2223" y="478878"/>
                    <a:pt x="0" y="473510"/>
                    <a:pt x="0" y="467914"/>
                  </a:cubicBezTo>
                  <a:lnTo>
                    <a:pt x="0" y="21103"/>
                  </a:lnTo>
                  <a:cubicBezTo>
                    <a:pt x="0" y="15506"/>
                    <a:pt x="2223" y="10138"/>
                    <a:pt x="6181" y="6181"/>
                  </a:cubicBezTo>
                  <a:cubicBezTo>
                    <a:pt x="10138" y="2223"/>
                    <a:pt x="15506" y="0"/>
                    <a:pt x="211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2029108" cy="546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491122" y="4166483"/>
            <a:ext cx="3743458" cy="3166650"/>
            <a:chOff x="0" y="0"/>
            <a:chExt cx="985931" cy="8340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5931" cy="834015"/>
            </a:xfrm>
            <a:custGeom>
              <a:avLst/>
              <a:gdLst/>
              <a:ahLst/>
              <a:cxnLst/>
              <a:rect l="l" t="t" r="r" b="b"/>
              <a:pathLst>
                <a:path w="985931" h="834015">
                  <a:moveTo>
                    <a:pt x="43431" y="0"/>
                  </a:moveTo>
                  <a:lnTo>
                    <a:pt x="942501" y="0"/>
                  </a:lnTo>
                  <a:cubicBezTo>
                    <a:pt x="966487" y="0"/>
                    <a:pt x="985931" y="19445"/>
                    <a:pt x="985931" y="43431"/>
                  </a:cubicBezTo>
                  <a:lnTo>
                    <a:pt x="985931" y="790584"/>
                  </a:lnTo>
                  <a:cubicBezTo>
                    <a:pt x="985931" y="814570"/>
                    <a:pt x="966487" y="834015"/>
                    <a:pt x="942501" y="834015"/>
                  </a:cubicBezTo>
                  <a:lnTo>
                    <a:pt x="43431" y="834015"/>
                  </a:lnTo>
                  <a:cubicBezTo>
                    <a:pt x="31912" y="834015"/>
                    <a:pt x="20865" y="829439"/>
                    <a:pt x="12721" y="821294"/>
                  </a:cubicBezTo>
                  <a:cubicBezTo>
                    <a:pt x="4576" y="813150"/>
                    <a:pt x="0" y="802103"/>
                    <a:pt x="0" y="790584"/>
                  </a:cubicBezTo>
                  <a:lnTo>
                    <a:pt x="0" y="43431"/>
                  </a:lnTo>
                  <a:cubicBezTo>
                    <a:pt x="0" y="19445"/>
                    <a:pt x="19445" y="0"/>
                    <a:pt x="4343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985931" cy="891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51933" y="4166483"/>
            <a:ext cx="3743458" cy="3166650"/>
            <a:chOff x="0" y="0"/>
            <a:chExt cx="985931" cy="8340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85931" cy="834015"/>
            </a:xfrm>
            <a:custGeom>
              <a:avLst/>
              <a:gdLst/>
              <a:ahLst/>
              <a:cxnLst/>
              <a:rect l="l" t="t" r="r" b="b"/>
              <a:pathLst>
                <a:path w="985931" h="834015">
                  <a:moveTo>
                    <a:pt x="43431" y="0"/>
                  </a:moveTo>
                  <a:lnTo>
                    <a:pt x="942501" y="0"/>
                  </a:lnTo>
                  <a:cubicBezTo>
                    <a:pt x="966487" y="0"/>
                    <a:pt x="985931" y="19445"/>
                    <a:pt x="985931" y="43431"/>
                  </a:cubicBezTo>
                  <a:lnTo>
                    <a:pt x="985931" y="790584"/>
                  </a:lnTo>
                  <a:cubicBezTo>
                    <a:pt x="985931" y="814570"/>
                    <a:pt x="966487" y="834015"/>
                    <a:pt x="942501" y="834015"/>
                  </a:cubicBezTo>
                  <a:lnTo>
                    <a:pt x="43431" y="834015"/>
                  </a:lnTo>
                  <a:cubicBezTo>
                    <a:pt x="31912" y="834015"/>
                    <a:pt x="20865" y="829439"/>
                    <a:pt x="12721" y="821294"/>
                  </a:cubicBezTo>
                  <a:cubicBezTo>
                    <a:pt x="4576" y="813150"/>
                    <a:pt x="0" y="802103"/>
                    <a:pt x="0" y="790584"/>
                  </a:cubicBezTo>
                  <a:lnTo>
                    <a:pt x="0" y="43431"/>
                  </a:lnTo>
                  <a:cubicBezTo>
                    <a:pt x="0" y="19445"/>
                    <a:pt x="19445" y="0"/>
                    <a:pt x="4343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985931" cy="891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258398" y="0"/>
            <a:ext cx="7293477" cy="10287000"/>
            <a:chOff x="0" y="0"/>
            <a:chExt cx="10751125" cy="15163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51125" cy="15163800"/>
            </a:xfrm>
            <a:custGeom>
              <a:avLst/>
              <a:gdLst/>
              <a:ahLst/>
              <a:cxnLst/>
              <a:rect l="l" t="t" r="r" b="b"/>
              <a:pathLst>
                <a:path w="10751125" h="15163800">
                  <a:moveTo>
                    <a:pt x="10751125" y="254000"/>
                  </a:moveTo>
                  <a:lnTo>
                    <a:pt x="10751125" y="14909800"/>
                  </a:lnTo>
                  <a:cubicBezTo>
                    <a:pt x="10751125" y="15050136"/>
                    <a:pt x="10635750" y="15163800"/>
                    <a:pt x="10493304" y="15163800"/>
                  </a:cubicBezTo>
                  <a:lnTo>
                    <a:pt x="257821" y="15163800"/>
                  </a:lnTo>
                  <a:cubicBezTo>
                    <a:pt x="115375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15375" y="0"/>
                    <a:pt x="257821" y="0"/>
                  </a:cubicBezTo>
                  <a:lnTo>
                    <a:pt x="10493304" y="0"/>
                  </a:lnTo>
                  <a:cubicBezTo>
                    <a:pt x="10635750" y="0"/>
                    <a:pt x="10751125" y="113665"/>
                    <a:pt x="10751125" y="254000"/>
                  </a:cubicBezTo>
                  <a:close/>
                </a:path>
              </a:pathLst>
            </a:custGeom>
            <a:blipFill>
              <a:blip r:embed="rId12"/>
              <a:stretch>
                <a:fillRect l="-40889" t="-47915" r="-25686" b="-41807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8491122" y="1372347"/>
            <a:ext cx="9045150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Why this matters for fleet operators?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87477" y="8161808"/>
            <a:ext cx="6544156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Lowering loan rates = better cash flow and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714663" y="4533952"/>
            <a:ext cx="3217998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EVs already reduce fuel + maintenance costs; cheaper loans amplify savings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55403" y="4533952"/>
            <a:ext cx="3575542" cy="236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Fleets scaling (2W/3W/4W/</a:t>
            </a:r>
          </a:p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commercial trucks) need access to affordable capital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451933" y="8540903"/>
            <a:ext cx="1735187" cy="41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more profits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29893" y="6878133"/>
            <a:ext cx="8209788" cy="8035330"/>
          </a:xfrm>
          <a:custGeom>
            <a:avLst/>
            <a:gdLst/>
            <a:ahLst/>
            <a:cxnLst/>
            <a:rect l="l" t="t" r="r" b="b"/>
            <a:pathLst>
              <a:path w="8209788" h="8035330">
                <a:moveTo>
                  <a:pt x="0" y="0"/>
                </a:moveTo>
                <a:lnTo>
                  <a:pt x="8209789" y="0"/>
                </a:lnTo>
                <a:lnTo>
                  <a:pt x="8209789" y="8035330"/>
                </a:lnTo>
                <a:lnTo>
                  <a:pt x="0" y="8035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6247949" y="-136662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30725" y="8098790"/>
            <a:ext cx="6910621" cy="6910621"/>
          </a:xfrm>
          <a:custGeom>
            <a:avLst/>
            <a:gdLst/>
            <a:ahLst/>
            <a:cxnLst/>
            <a:rect l="l" t="t" r="r" b="b"/>
            <a:pathLst>
              <a:path w="6910621" h="6910621">
                <a:moveTo>
                  <a:pt x="0" y="0"/>
                </a:moveTo>
                <a:lnTo>
                  <a:pt x="6910621" y="0"/>
                </a:lnTo>
                <a:lnTo>
                  <a:pt x="6910621" y="6910621"/>
                </a:lnTo>
                <a:lnTo>
                  <a:pt x="0" y="6910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54658">
            <a:off x="5847394" y="-2852835"/>
            <a:ext cx="5107260" cy="3873006"/>
          </a:xfrm>
          <a:custGeom>
            <a:avLst/>
            <a:gdLst/>
            <a:ahLst/>
            <a:cxnLst/>
            <a:rect l="l" t="t" r="r" b="b"/>
            <a:pathLst>
              <a:path w="5107260" h="3873006">
                <a:moveTo>
                  <a:pt x="0" y="0"/>
                </a:moveTo>
                <a:lnTo>
                  <a:pt x="5107261" y="0"/>
                </a:lnTo>
                <a:lnTo>
                  <a:pt x="5107261" y="3873006"/>
                </a:lnTo>
                <a:lnTo>
                  <a:pt x="0" y="38730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677891" y="3823538"/>
            <a:ext cx="3827378" cy="2610701"/>
            <a:chOff x="0" y="0"/>
            <a:chExt cx="1008034" cy="687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8034" cy="687592"/>
            </a:xfrm>
            <a:custGeom>
              <a:avLst/>
              <a:gdLst/>
              <a:ahLst/>
              <a:cxnLst/>
              <a:rect l="l" t="t" r="r" b="b"/>
              <a:pathLst>
                <a:path w="1008034" h="687592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F47C2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1008034" cy="65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36736" y="3975938"/>
            <a:ext cx="3508892" cy="5109693"/>
            <a:chOff x="0" y="0"/>
            <a:chExt cx="924153" cy="13457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4153" cy="1345763"/>
            </a:xfrm>
            <a:custGeom>
              <a:avLst/>
              <a:gdLst/>
              <a:ahLst/>
              <a:cxnLst/>
              <a:rect l="l" t="t" r="r" b="b"/>
              <a:pathLst>
                <a:path w="924153" h="1345763">
                  <a:moveTo>
                    <a:pt x="46334" y="0"/>
                  </a:moveTo>
                  <a:lnTo>
                    <a:pt x="877819" y="0"/>
                  </a:lnTo>
                  <a:cubicBezTo>
                    <a:pt x="903408" y="0"/>
                    <a:pt x="924153" y="20744"/>
                    <a:pt x="924153" y="46334"/>
                  </a:cubicBezTo>
                  <a:lnTo>
                    <a:pt x="924153" y="1299429"/>
                  </a:lnTo>
                  <a:cubicBezTo>
                    <a:pt x="924153" y="1325018"/>
                    <a:pt x="903408" y="1345763"/>
                    <a:pt x="877819" y="1345763"/>
                  </a:cubicBezTo>
                  <a:lnTo>
                    <a:pt x="46334" y="1345763"/>
                  </a:lnTo>
                  <a:cubicBezTo>
                    <a:pt x="20744" y="1345763"/>
                    <a:pt x="0" y="1325018"/>
                    <a:pt x="0" y="1299429"/>
                  </a:cubicBezTo>
                  <a:lnTo>
                    <a:pt x="0" y="46334"/>
                  </a:lnTo>
                  <a:cubicBezTo>
                    <a:pt x="0" y="20744"/>
                    <a:pt x="20744" y="0"/>
                    <a:pt x="463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24153" cy="140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20055" y="3446454"/>
            <a:ext cx="1543050" cy="154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7C2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31454" y="3823538"/>
            <a:ext cx="3827378" cy="2610701"/>
            <a:chOff x="0" y="0"/>
            <a:chExt cx="1008034" cy="6875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08034" cy="687592"/>
            </a:xfrm>
            <a:custGeom>
              <a:avLst/>
              <a:gdLst/>
              <a:ahLst/>
              <a:cxnLst/>
              <a:rect l="l" t="t" r="r" b="b"/>
              <a:pathLst>
                <a:path w="1008034" h="687592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F47C2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1008034" cy="65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391094" y="3975938"/>
            <a:ext cx="3508892" cy="5109693"/>
            <a:chOff x="0" y="0"/>
            <a:chExt cx="924153" cy="134576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4153" cy="1345763"/>
            </a:xfrm>
            <a:custGeom>
              <a:avLst/>
              <a:gdLst/>
              <a:ahLst/>
              <a:cxnLst/>
              <a:rect l="l" t="t" r="r" b="b"/>
              <a:pathLst>
                <a:path w="924153" h="1345763">
                  <a:moveTo>
                    <a:pt x="46334" y="0"/>
                  </a:moveTo>
                  <a:lnTo>
                    <a:pt x="877819" y="0"/>
                  </a:lnTo>
                  <a:cubicBezTo>
                    <a:pt x="903408" y="0"/>
                    <a:pt x="924153" y="20744"/>
                    <a:pt x="924153" y="46334"/>
                  </a:cubicBezTo>
                  <a:lnTo>
                    <a:pt x="924153" y="1299429"/>
                  </a:lnTo>
                  <a:cubicBezTo>
                    <a:pt x="924153" y="1325018"/>
                    <a:pt x="903408" y="1345763"/>
                    <a:pt x="877819" y="1345763"/>
                  </a:cubicBezTo>
                  <a:lnTo>
                    <a:pt x="46334" y="1345763"/>
                  </a:lnTo>
                  <a:cubicBezTo>
                    <a:pt x="20744" y="1345763"/>
                    <a:pt x="0" y="1325018"/>
                    <a:pt x="0" y="1299429"/>
                  </a:cubicBezTo>
                  <a:lnTo>
                    <a:pt x="0" y="46334"/>
                  </a:lnTo>
                  <a:cubicBezTo>
                    <a:pt x="0" y="20744"/>
                    <a:pt x="20744" y="0"/>
                    <a:pt x="463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924153" cy="140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373617" y="3446454"/>
            <a:ext cx="1543050" cy="154305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7C2A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782731" y="3823538"/>
            <a:ext cx="3827378" cy="2610701"/>
            <a:chOff x="0" y="0"/>
            <a:chExt cx="1008034" cy="68759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08034" cy="687592"/>
            </a:xfrm>
            <a:custGeom>
              <a:avLst/>
              <a:gdLst/>
              <a:ahLst/>
              <a:cxnLst/>
              <a:rect l="l" t="t" r="r" b="b"/>
              <a:pathLst>
                <a:path w="1008034" h="687592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F47C2A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28575"/>
              <a:ext cx="1008034" cy="65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941577" y="3975938"/>
            <a:ext cx="3508892" cy="5109693"/>
            <a:chOff x="0" y="0"/>
            <a:chExt cx="924153" cy="134576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24153" cy="1345763"/>
            </a:xfrm>
            <a:custGeom>
              <a:avLst/>
              <a:gdLst/>
              <a:ahLst/>
              <a:cxnLst/>
              <a:rect l="l" t="t" r="r" b="b"/>
              <a:pathLst>
                <a:path w="924153" h="1345763">
                  <a:moveTo>
                    <a:pt x="46334" y="0"/>
                  </a:moveTo>
                  <a:lnTo>
                    <a:pt x="877819" y="0"/>
                  </a:lnTo>
                  <a:cubicBezTo>
                    <a:pt x="903408" y="0"/>
                    <a:pt x="924153" y="20744"/>
                    <a:pt x="924153" y="46334"/>
                  </a:cubicBezTo>
                  <a:lnTo>
                    <a:pt x="924153" y="1299429"/>
                  </a:lnTo>
                  <a:cubicBezTo>
                    <a:pt x="924153" y="1325018"/>
                    <a:pt x="903408" y="1345763"/>
                    <a:pt x="877819" y="1345763"/>
                  </a:cubicBezTo>
                  <a:lnTo>
                    <a:pt x="46334" y="1345763"/>
                  </a:lnTo>
                  <a:cubicBezTo>
                    <a:pt x="20744" y="1345763"/>
                    <a:pt x="0" y="1325018"/>
                    <a:pt x="0" y="1299429"/>
                  </a:cubicBezTo>
                  <a:lnTo>
                    <a:pt x="0" y="46334"/>
                  </a:lnTo>
                  <a:cubicBezTo>
                    <a:pt x="0" y="20744"/>
                    <a:pt x="20744" y="0"/>
                    <a:pt x="463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924153" cy="140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924895" y="3446454"/>
            <a:ext cx="1543050" cy="154305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7C2A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4102444" y="3755600"/>
            <a:ext cx="978272" cy="847428"/>
          </a:xfrm>
          <a:custGeom>
            <a:avLst/>
            <a:gdLst/>
            <a:ahLst/>
            <a:cxnLst/>
            <a:rect l="l" t="t" r="r" b="b"/>
            <a:pathLst>
              <a:path w="978272" h="847428">
                <a:moveTo>
                  <a:pt x="0" y="0"/>
                </a:moveTo>
                <a:lnTo>
                  <a:pt x="978272" y="0"/>
                </a:lnTo>
                <a:lnTo>
                  <a:pt x="978272" y="847428"/>
                </a:lnTo>
                <a:lnTo>
                  <a:pt x="0" y="8474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3239110" y="3734394"/>
            <a:ext cx="913826" cy="889838"/>
          </a:xfrm>
          <a:custGeom>
            <a:avLst/>
            <a:gdLst/>
            <a:ahLst/>
            <a:cxnLst/>
            <a:rect l="l" t="t" r="r" b="b"/>
            <a:pathLst>
              <a:path w="913826" h="889838">
                <a:moveTo>
                  <a:pt x="0" y="0"/>
                </a:moveTo>
                <a:lnTo>
                  <a:pt x="913826" y="0"/>
                </a:lnTo>
                <a:lnTo>
                  <a:pt x="913826" y="889839"/>
                </a:lnTo>
                <a:lnTo>
                  <a:pt x="0" y="8898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8556037" y="3975938"/>
            <a:ext cx="1175925" cy="551215"/>
          </a:xfrm>
          <a:custGeom>
            <a:avLst/>
            <a:gdLst/>
            <a:ahLst/>
            <a:cxnLst/>
            <a:rect l="l" t="t" r="r" b="b"/>
            <a:pathLst>
              <a:path w="1175925" h="551215">
                <a:moveTo>
                  <a:pt x="0" y="0"/>
                </a:moveTo>
                <a:lnTo>
                  <a:pt x="1175926" y="0"/>
                </a:lnTo>
                <a:lnTo>
                  <a:pt x="1175926" y="551215"/>
                </a:lnTo>
                <a:lnTo>
                  <a:pt x="0" y="5512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2200339" y="1725604"/>
            <a:ext cx="13251483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Where it’s not cheaper (yet)?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265412" y="5267773"/>
            <a:ext cx="2694130" cy="332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Two-wheeler EV loans still carry higher interest rates (~ 18-22%) owing to battery life/resale risk concerns.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38251" y="5426523"/>
            <a:ext cx="2611498" cy="284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 some banks, the discount over ICE loans is slim (~ 5-25 basis points) for cars/SUVs.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480127" y="5505898"/>
            <a:ext cx="2694130" cy="284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Processing fees, loan-to-value, and pre-payment charges often reduce the benefit.</a:t>
            </a:r>
          </a:p>
        </p:txBody>
      </p:sp>
      <p:sp>
        <p:nvSpPr>
          <p:cNvPr id="40" name="Freeform 40"/>
          <p:cNvSpPr/>
          <p:nvPr/>
        </p:nvSpPr>
        <p:spPr>
          <a:xfrm>
            <a:off x="1028700" y="1028700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5" y="0"/>
                </a:lnTo>
                <a:lnTo>
                  <a:pt x="553945" y="553945"/>
                </a:lnTo>
                <a:lnTo>
                  <a:pt x="0" y="55394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0803" y="6518419"/>
            <a:ext cx="5688801" cy="5098588"/>
          </a:xfrm>
          <a:custGeom>
            <a:avLst/>
            <a:gdLst/>
            <a:ahLst/>
            <a:cxnLst/>
            <a:rect l="l" t="t" r="r" b="b"/>
            <a:pathLst>
              <a:path w="5688801" h="5098588">
                <a:moveTo>
                  <a:pt x="0" y="0"/>
                </a:moveTo>
                <a:lnTo>
                  <a:pt x="5688801" y="0"/>
                </a:lnTo>
                <a:lnTo>
                  <a:pt x="5688801" y="5098589"/>
                </a:lnTo>
                <a:lnTo>
                  <a:pt x="0" y="5098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6561529" y="-173764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409020" y="-181438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4" y="0"/>
                </a:lnTo>
                <a:lnTo>
                  <a:pt x="553944" y="553944"/>
                </a:lnTo>
                <a:lnTo>
                  <a:pt x="0" y="55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599520" y="8499398"/>
            <a:ext cx="4931972" cy="2595450"/>
          </a:xfrm>
          <a:custGeom>
            <a:avLst/>
            <a:gdLst/>
            <a:ahLst/>
            <a:cxnLst/>
            <a:rect l="l" t="t" r="r" b="b"/>
            <a:pathLst>
              <a:path w="4931972" h="2595450">
                <a:moveTo>
                  <a:pt x="0" y="0"/>
                </a:moveTo>
                <a:lnTo>
                  <a:pt x="4931971" y="0"/>
                </a:lnTo>
                <a:lnTo>
                  <a:pt x="4931971" y="2595450"/>
                </a:lnTo>
                <a:lnTo>
                  <a:pt x="0" y="25954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614030" y="6168015"/>
            <a:ext cx="5255314" cy="5255314"/>
          </a:xfrm>
          <a:custGeom>
            <a:avLst/>
            <a:gdLst/>
            <a:ahLst/>
            <a:cxnLst/>
            <a:rect l="l" t="t" r="r" b="b"/>
            <a:pathLst>
              <a:path w="5255314" h="5255314">
                <a:moveTo>
                  <a:pt x="0" y="0"/>
                </a:moveTo>
                <a:lnTo>
                  <a:pt x="5255314" y="0"/>
                </a:lnTo>
                <a:lnTo>
                  <a:pt x="5255314" y="5255314"/>
                </a:lnTo>
                <a:lnTo>
                  <a:pt x="0" y="52553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10800000">
            <a:off x="1028700" y="4046694"/>
            <a:ext cx="854185" cy="5529856"/>
            <a:chOff x="0" y="0"/>
            <a:chExt cx="1138913" cy="7373141"/>
          </a:xfrm>
        </p:grpSpPr>
        <p:grpSp>
          <p:nvGrpSpPr>
            <p:cNvPr id="8" name="Group 8"/>
            <p:cNvGrpSpPr/>
            <p:nvPr/>
          </p:nvGrpSpPr>
          <p:grpSpPr>
            <a:xfrm rot="-5400000">
              <a:off x="-467069" y="467069"/>
              <a:ext cx="2073051" cy="1138913"/>
              <a:chOff x="0" y="0"/>
              <a:chExt cx="739730" cy="406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73973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739730" h="406400">
                    <a:moveTo>
                      <a:pt x="0" y="0"/>
                    </a:moveTo>
                    <a:lnTo>
                      <a:pt x="536530" y="0"/>
                    </a:lnTo>
                    <a:lnTo>
                      <a:pt x="739730" y="203200"/>
                    </a:lnTo>
                    <a:lnTo>
                      <a:pt x="536530" y="406400"/>
                    </a:lnTo>
                    <a:lnTo>
                      <a:pt x="0" y="406400"/>
                    </a:lnTo>
                    <a:lnTo>
                      <a:pt x="203200" y="203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D5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77800" y="-38100"/>
                <a:ext cx="485730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-467069" y="2233766"/>
              <a:ext cx="2073051" cy="1138913"/>
              <a:chOff x="0" y="0"/>
              <a:chExt cx="739730" cy="4064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73973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739730" h="406400">
                    <a:moveTo>
                      <a:pt x="0" y="0"/>
                    </a:moveTo>
                    <a:lnTo>
                      <a:pt x="536530" y="0"/>
                    </a:lnTo>
                    <a:lnTo>
                      <a:pt x="739730" y="203200"/>
                    </a:lnTo>
                    <a:lnTo>
                      <a:pt x="536530" y="406400"/>
                    </a:lnTo>
                    <a:lnTo>
                      <a:pt x="0" y="406400"/>
                    </a:lnTo>
                    <a:lnTo>
                      <a:pt x="203200" y="203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C5D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77800" y="-38100"/>
                <a:ext cx="485730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-467069" y="4000462"/>
              <a:ext cx="2073051" cy="1138913"/>
              <a:chOff x="0" y="0"/>
              <a:chExt cx="739730" cy="4064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73973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739730" h="406400">
                    <a:moveTo>
                      <a:pt x="0" y="0"/>
                    </a:moveTo>
                    <a:lnTo>
                      <a:pt x="536530" y="0"/>
                    </a:lnTo>
                    <a:lnTo>
                      <a:pt x="739730" y="203200"/>
                    </a:lnTo>
                    <a:lnTo>
                      <a:pt x="536530" y="406400"/>
                    </a:lnTo>
                    <a:lnTo>
                      <a:pt x="0" y="406400"/>
                    </a:lnTo>
                    <a:lnTo>
                      <a:pt x="203200" y="203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531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77800" y="-38100"/>
                <a:ext cx="485730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-467069" y="5767159"/>
              <a:ext cx="2073051" cy="1138913"/>
              <a:chOff x="0" y="0"/>
              <a:chExt cx="739730" cy="4064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73973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739730" h="406400">
                    <a:moveTo>
                      <a:pt x="0" y="0"/>
                    </a:moveTo>
                    <a:lnTo>
                      <a:pt x="536530" y="0"/>
                    </a:lnTo>
                    <a:lnTo>
                      <a:pt x="739730" y="203200"/>
                    </a:lnTo>
                    <a:lnTo>
                      <a:pt x="536530" y="406400"/>
                    </a:lnTo>
                    <a:lnTo>
                      <a:pt x="0" y="406400"/>
                    </a:lnTo>
                    <a:lnTo>
                      <a:pt x="203200" y="203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B00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177800" y="-38100"/>
                <a:ext cx="485730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11226147" y="0"/>
            <a:ext cx="7061853" cy="10287000"/>
            <a:chOff x="0" y="0"/>
            <a:chExt cx="10409694" cy="15163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409694" cy="15163800"/>
            </a:xfrm>
            <a:custGeom>
              <a:avLst/>
              <a:gdLst/>
              <a:ahLst/>
              <a:cxnLst/>
              <a:rect l="l" t="t" r="r" b="b"/>
              <a:pathLst>
                <a:path w="10409694" h="15163800">
                  <a:moveTo>
                    <a:pt x="10409694" y="254000"/>
                  </a:moveTo>
                  <a:lnTo>
                    <a:pt x="10409694" y="14909800"/>
                  </a:lnTo>
                  <a:cubicBezTo>
                    <a:pt x="10409694" y="15050136"/>
                    <a:pt x="10297983" y="15163800"/>
                    <a:pt x="10160061" y="15163800"/>
                  </a:cubicBezTo>
                  <a:lnTo>
                    <a:pt x="249633" y="15163800"/>
                  </a:lnTo>
                  <a:cubicBezTo>
                    <a:pt x="111711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11711" y="0"/>
                    <a:pt x="249633" y="0"/>
                  </a:cubicBezTo>
                  <a:lnTo>
                    <a:pt x="10160061" y="0"/>
                  </a:lnTo>
                  <a:cubicBezTo>
                    <a:pt x="10297983" y="0"/>
                    <a:pt x="10409694" y="113665"/>
                    <a:pt x="10409694" y="254000"/>
                  </a:cubicBezTo>
                  <a:close/>
                </a:path>
              </a:pathLst>
            </a:custGeom>
            <a:blipFill>
              <a:blip r:embed="rId12"/>
              <a:stretch>
                <a:fillRect t="-199" b="-199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1221544" y="5950929"/>
            <a:ext cx="479782" cy="504370"/>
          </a:xfrm>
          <a:custGeom>
            <a:avLst/>
            <a:gdLst/>
            <a:ahLst/>
            <a:cxnLst/>
            <a:rect l="l" t="t" r="r" b="b"/>
            <a:pathLst>
              <a:path w="479782" h="504370">
                <a:moveTo>
                  <a:pt x="0" y="0"/>
                </a:moveTo>
                <a:lnTo>
                  <a:pt x="479782" y="0"/>
                </a:lnTo>
                <a:lnTo>
                  <a:pt x="479782" y="504371"/>
                </a:lnTo>
                <a:lnTo>
                  <a:pt x="0" y="5043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10259" y="7328044"/>
            <a:ext cx="491068" cy="491068"/>
          </a:xfrm>
          <a:custGeom>
            <a:avLst/>
            <a:gdLst/>
            <a:ahLst/>
            <a:cxnLst/>
            <a:rect l="l" t="t" r="r" b="b"/>
            <a:pathLst>
              <a:path w="491068" h="491068">
                <a:moveTo>
                  <a:pt x="0" y="0"/>
                </a:moveTo>
                <a:lnTo>
                  <a:pt x="491067" y="0"/>
                </a:lnTo>
                <a:lnTo>
                  <a:pt x="491067" y="491068"/>
                </a:lnTo>
                <a:lnTo>
                  <a:pt x="0" y="49106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143998" y="4670439"/>
            <a:ext cx="617371" cy="473061"/>
          </a:xfrm>
          <a:custGeom>
            <a:avLst/>
            <a:gdLst/>
            <a:ahLst/>
            <a:cxnLst/>
            <a:rect l="l" t="t" r="r" b="b"/>
            <a:pathLst>
              <a:path w="617371" h="473061">
                <a:moveTo>
                  <a:pt x="0" y="0"/>
                </a:moveTo>
                <a:lnTo>
                  <a:pt x="617371" y="0"/>
                </a:lnTo>
                <a:lnTo>
                  <a:pt x="617371" y="473061"/>
                </a:lnTo>
                <a:lnTo>
                  <a:pt x="0" y="47306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221544" y="8617952"/>
            <a:ext cx="449761" cy="449761"/>
          </a:xfrm>
          <a:custGeom>
            <a:avLst/>
            <a:gdLst/>
            <a:ahLst/>
            <a:cxnLst/>
            <a:rect l="l" t="t" r="r" b="b"/>
            <a:pathLst>
              <a:path w="449761" h="449761">
                <a:moveTo>
                  <a:pt x="0" y="0"/>
                </a:moveTo>
                <a:lnTo>
                  <a:pt x="449761" y="0"/>
                </a:lnTo>
                <a:lnTo>
                  <a:pt x="449761" y="449761"/>
                </a:lnTo>
                <a:lnTo>
                  <a:pt x="0" y="44976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028700" y="1392788"/>
            <a:ext cx="9234897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Key drivers pushing loan costs down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83399" y="4324978"/>
            <a:ext cx="5196338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RBI repo rate reductions &amp; lower benchmark lending rates.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83399" y="5634643"/>
            <a:ext cx="6905361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Policy incentives: lower GST, tax &amp; registration fee waivers, subsidies for EVs.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83399" y="6944308"/>
            <a:ext cx="6352389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Competition among banks &amp; NBFCs is trying to increase EV portfolios.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83399" y="8126644"/>
            <a:ext cx="8160342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Digital &amp; green-loan schemes simplifying documents &amp; lowering the operating cost of financing.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0803" y="6518419"/>
            <a:ext cx="5688801" cy="5098588"/>
          </a:xfrm>
          <a:custGeom>
            <a:avLst/>
            <a:gdLst/>
            <a:ahLst/>
            <a:cxnLst/>
            <a:rect l="l" t="t" r="r" b="b"/>
            <a:pathLst>
              <a:path w="5688801" h="5098588">
                <a:moveTo>
                  <a:pt x="0" y="0"/>
                </a:moveTo>
                <a:lnTo>
                  <a:pt x="5688801" y="0"/>
                </a:lnTo>
                <a:lnTo>
                  <a:pt x="5688801" y="5098589"/>
                </a:lnTo>
                <a:lnTo>
                  <a:pt x="0" y="5098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6561529" y="-173764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409020" y="-181438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4" y="0"/>
                </a:lnTo>
                <a:lnTo>
                  <a:pt x="553944" y="553944"/>
                </a:lnTo>
                <a:lnTo>
                  <a:pt x="0" y="55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599520" y="8499398"/>
            <a:ext cx="4931972" cy="2595450"/>
          </a:xfrm>
          <a:custGeom>
            <a:avLst/>
            <a:gdLst/>
            <a:ahLst/>
            <a:cxnLst/>
            <a:rect l="l" t="t" r="r" b="b"/>
            <a:pathLst>
              <a:path w="4931972" h="2595450">
                <a:moveTo>
                  <a:pt x="0" y="0"/>
                </a:moveTo>
                <a:lnTo>
                  <a:pt x="4931971" y="0"/>
                </a:lnTo>
                <a:lnTo>
                  <a:pt x="4931971" y="2595450"/>
                </a:lnTo>
                <a:lnTo>
                  <a:pt x="0" y="25954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41896" y="6379189"/>
            <a:ext cx="4190899" cy="4190899"/>
          </a:xfrm>
          <a:custGeom>
            <a:avLst/>
            <a:gdLst/>
            <a:ahLst/>
            <a:cxnLst/>
            <a:rect l="l" t="t" r="r" b="b"/>
            <a:pathLst>
              <a:path w="4190899" h="4190899">
                <a:moveTo>
                  <a:pt x="0" y="0"/>
                </a:moveTo>
                <a:lnTo>
                  <a:pt x="4190900" y="0"/>
                </a:lnTo>
                <a:lnTo>
                  <a:pt x="4190900" y="4190899"/>
                </a:lnTo>
                <a:lnTo>
                  <a:pt x="0" y="4190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6916100" y="3467819"/>
            <a:ext cx="795915" cy="79591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sq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916100" y="4673309"/>
            <a:ext cx="795915" cy="79591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sq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916100" y="6047361"/>
            <a:ext cx="795915" cy="79591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sq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16100" y="7347172"/>
            <a:ext cx="795915" cy="79591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sq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16100" y="8647912"/>
            <a:ext cx="795915" cy="79591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sq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631528" y="0"/>
            <a:ext cx="7061853" cy="10287000"/>
            <a:chOff x="0" y="0"/>
            <a:chExt cx="10409694" cy="15163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409694" cy="15163800"/>
            </a:xfrm>
            <a:custGeom>
              <a:avLst/>
              <a:gdLst/>
              <a:ahLst/>
              <a:cxnLst/>
              <a:rect l="l" t="t" r="r" b="b"/>
              <a:pathLst>
                <a:path w="10409694" h="15163800">
                  <a:moveTo>
                    <a:pt x="10409694" y="254000"/>
                  </a:moveTo>
                  <a:lnTo>
                    <a:pt x="10409694" y="14909800"/>
                  </a:lnTo>
                  <a:cubicBezTo>
                    <a:pt x="10409694" y="15050136"/>
                    <a:pt x="10297983" y="15163800"/>
                    <a:pt x="10160061" y="15163800"/>
                  </a:cubicBezTo>
                  <a:lnTo>
                    <a:pt x="249633" y="15163800"/>
                  </a:lnTo>
                  <a:cubicBezTo>
                    <a:pt x="111711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11711" y="0"/>
                    <a:pt x="249633" y="0"/>
                  </a:cubicBezTo>
                  <a:lnTo>
                    <a:pt x="10160061" y="0"/>
                  </a:lnTo>
                  <a:cubicBezTo>
                    <a:pt x="10297983" y="0"/>
                    <a:pt x="10409694" y="113665"/>
                    <a:pt x="10409694" y="254000"/>
                  </a:cubicBezTo>
                  <a:close/>
                </a:path>
              </a:pathLst>
            </a:custGeom>
            <a:blipFill>
              <a:blip r:embed="rId12"/>
              <a:stretch>
                <a:fillRect t="-1810" b="-1810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6916100" y="867985"/>
            <a:ext cx="10885381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What fleet-focused operators should watch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113176" y="3410669"/>
            <a:ext cx="5805542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Terms for loan tenure &amp; loan amount (LTV), longer tenures reduce EMIs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13176" y="4701117"/>
            <a:ext cx="5388558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Hidden costs: processing fees, prepayment/foreclosure penalties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13176" y="5946209"/>
            <a:ext cx="5388558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Vehicle type &amp; battery guarantee (affects lender’s risk profile)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113176" y="7246020"/>
            <a:ext cx="6124085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Verify if the lender supports refurbished EVs or only new ones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113176" y="8536305"/>
            <a:ext cx="6124085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Check if green financing/incentives are passed through fully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0803" y="6518419"/>
            <a:ext cx="5688801" cy="5098588"/>
          </a:xfrm>
          <a:custGeom>
            <a:avLst/>
            <a:gdLst/>
            <a:ahLst/>
            <a:cxnLst/>
            <a:rect l="l" t="t" r="r" b="b"/>
            <a:pathLst>
              <a:path w="5688801" h="5098588">
                <a:moveTo>
                  <a:pt x="0" y="0"/>
                </a:moveTo>
                <a:lnTo>
                  <a:pt x="5688801" y="0"/>
                </a:lnTo>
                <a:lnTo>
                  <a:pt x="5688801" y="5098589"/>
                </a:lnTo>
                <a:lnTo>
                  <a:pt x="0" y="5098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6561529" y="-173764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409020" y="-181438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4" y="0"/>
                </a:lnTo>
                <a:lnTo>
                  <a:pt x="553944" y="553944"/>
                </a:lnTo>
                <a:lnTo>
                  <a:pt x="0" y="55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599520" y="8499398"/>
            <a:ext cx="4931972" cy="2595450"/>
          </a:xfrm>
          <a:custGeom>
            <a:avLst/>
            <a:gdLst/>
            <a:ahLst/>
            <a:cxnLst/>
            <a:rect l="l" t="t" r="r" b="b"/>
            <a:pathLst>
              <a:path w="4931972" h="2595450">
                <a:moveTo>
                  <a:pt x="0" y="0"/>
                </a:moveTo>
                <a:lnTo>
                  <a:pt x="4931971" y="0"/>
                </a:lnTo>
                <a:lnTo>
                  <a:pt x="4931971" y="2595450"/>
                </a:lnTo>
                <a:lnTo>
                  <a:pt x="0" y="25954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41896" y="6379189"/>
            <a:ext cx="4190899" cy="4190899"/>
          </a:xfrm>
          <a:custGeom>
            <a:avLst/>
            <a:gdLst/>
            <a:ahLst/>
            <a:cxnLst/>
            <a:rect l="l" t="t" r="r" b="b"/>
            <a:pathLst>
              <a:path w="4190899" h="4190899">
                <a:moveTo>
                  <a:pt x="0" y="0"/>
                </a:moveTo>
                <a:lnTo>
                  <a:pt x="4190900" y="0"/>
                </a:lnTo>
                <a:lnTo>
                  <a:pt x="4190900" y="4190899"/>
                </a:lnTo>
                <a:lnTo>
                  <a:pt x="0" y="4190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8105708" y="3378454"/>
            <a:ext cx="0" cy="255079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3484853" y="3378454"/>
            <a:ext cx="0" cy="255079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2027219" y="3378454"/>
            <a:ext cx="0" cy="255079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0" y="6882433"/>
            <a:ext cx="18288000" cy="3404567"/>
            <a:chOff x="0" y="0"/>
            <a:chExt cx="27888786" cy="51918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888785" cy="5191887"/>
            </a:xfrm>
            <a:custGeom>
              <a:avLst/>
              <a:gdLst/>
              <a:ahLst/>
              <a:cxnLst/>
              <a:rect l="l" t="t" r="r" b="b"/>
              <a:pathLst>
                <a:path w="27888785" h="5191887">
                  <a:moveTo>
                    <a:pt x="27888785" y="86966"/>
                  </a:moveTo>
                  <a:lnTo>
                    <a:pt x="27888785" y="5104921"/>
                  </a:lnTo>
                  <a:cubicBezTo>
                    <a:pt x="27888785" y="5152970"/>
                    <a:pt x="27589500" y="5191887"/>
                    <a:pt x="27219991" y="5191887"/>
                  </a:cubicBezTo>
                  <a:lnTo>
                    <a:pt x="668796" y="5191887"/>
                  </a:lnTo>
                  <a:cubicBezTo>
                    <a:pt x="299286" y="5191887"/>
                    <a:pt x="0" y="5152970"/>
                    <a:pt x="0" y="5104921"/>
                  </a:cubicBezTo>
                  <a:lnTo>
                    <a:pt x="0" y="86966"/>
                  </a:lnTo>
                  <a:cubicBezTo>
                    <a:pt x="0" y="38917"/>
                    <a:pt x="299286" y="0"/>
                    <a:pt x="668796" y="0"/>
                  </a:cubicBezTo>
                  <a:lnTo>
                    <a:pt x="27219991" y="0"/>
                  </a:lnTo>
                  <a:cubicBezTo>
                    <a:pt x="27589500" y="0"/>
                    <a:pt x="27888785" y="38917"/>
                    <a:pt x="27888785" y="86966"/>
                  </a:cubicBezTo>
                  <a:close/>
                </a:path>
              </a:pathLst>
            </a:custGeom>
            <a:blipFill>
              <a:blip r:embed="rId12"/>
              <a:stretch>
                <a:fillRect t="-2855" b="-7776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028700" y="1306558"/>
            <a:ext cx="13134070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</a:t>
            </a:r>
            <a:r>
              <a:rPr lang="en-US" sz="8000" b="1">
                <a:solidFill>
                  <a:srgbClr val="F47C2A"/>
                </a:solidFill>
                <a:latin typeface="Roboto Bold"/>
                <a:ea typeface="Roboto Bold"/>
                <a:cs typeface="Roboto Bold"/>
                <a:sym typeface="Roboto Bold"/>
              </a:rPr>
              <a:t>Revfin</a:t>
            </a: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Perspective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70107" y="3321304"/>
            <a:ext cx="4397638" cy="284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Revfin offers commercial EV loan packages that prioritize minimal documentation, faster approvals, and financing for new and refurbished EVs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52273" y="3321304"/>
            <a:ext cx="3297954" cy="236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 fleet operators, this means you can tap into cheaper effective loan costs sooner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64167" y="3321304"/>
            <a:ext cx="3441844" cy="236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Using added features like IoT monitoring &amp; support for new-to-credit borrowers helps manage risk.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28358" y="3235579"/>
            <a:ext cx="534463" cy="1276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99"/>
              </a:lnSpc>
              <a:spcBef>
                <a:spcPct val="0"/>
              </a:spcBef>
            </a:pPr>
            <a:r>
              <a:rPr lang="en-US" sz="7499">
                <a:solidFill>
                  <a:srgbClr val="FF7B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707502" y="3235579"/>
            <a:ext cx="534463" cy="1276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99"/>
              </a:lnSpc>
              <a:spcBef>
                <a:spcPct val="0"/>
              </a:spcBef>
            </a:pPr>
            <a:r>
              <a:rPr lang="en-US" sz="7499">
                <a:solidFill>
                  <a:srgbClr val="FF7B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64169" y="3235579"/>
            <a:ext cx="534463" cy="1276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99"/>
              </a:lnSpc>
              <a:spcBef>
                <a:spcPct val="0"/>
              </a:spcBef>
            </a:pPr>
            <a:r>
              <a:rPr lang="en-US" sz="7499">
                <a:solidFill>
                  <a:srgbClr val="FF7B00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0803" y="6518419"/>
            <a:ext cx="5688801" cy="5098588"/>
          </a:xfrm>
          <a:custGeom>
            <a:avLst/>
            <a:gdLst/>
            <a:ahLst/>
            <a:cxnLst/>
            <a:rect l="l" t="t" r="r" b="b"/>
            <a:pathLst>
              <a:path w="5688801" h="5098588">
                <a:moveTo>
                  <a:pt x="0" y="0"/>
                </a:moveTo>
                <a:lnTo>
                  <a:pt x="5688801" y="0"/>
                </a:lnTo>
                <a:lnTo>
                  <a:pt x="5688801" y="5098589"/>
                </a:lnTo>
                <a:lnTo>
                  <a:pt x="0" y="5098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6561529" y="-173764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409020" y="-181438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4" y="0"/>
                </a:lnTo>
                <a:lnTo>
                  <a:pt x="553944" y="553944"/>
                </a:lnTo>
                <a:lnTo>
                  <a:pt x="0" y="55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599520" y="8499398"/>
            <a:ext cx="4931972" cy="2595450"/>
          </a:xfrm>
          <a:custGeom>
            <a:avLst/>
            <a:gdLst/>
            <a:ahLst/>
            <a:cxnLst/>
            <a:rect l="l" t="t" r="r" b="b"/>
            <a:pathLst>
              <a:path w="4931972" h="2595450">
                <a:moveTo>
                  <a:pt x="0" y="0"/>
                </a:moveTo>
                <a:lnTo>
                  <a:pt x="4931971" y="0"/>
                </a:lnTo>
                <a:lnTo>
                  <a:pt x="4931971" y="2595450"/>
                </a:lnTo>
                <a:lnTo>
                  <a:pt x="0" y="25954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095375"/>
            <a:ext cx="10257719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Summary &amp; Forecast</a:t>
            </a:r>
          </a:p>
        </p:txBody>
      </p:sp>
      <p:sp>
        <p:nvSpPr>
          <p:cNvPr id="7" name="Freeform 7"/>
          <p:cNvSpPr/>
          <p:nvPr/>
        </p:nvSpPr>
        <p:spPr>
          <a:xfrm>
            <a:off x="-1941896" y="6379189"/>
            <a:ext cx="4190899" cy="4190899"/>
          </a:xfrm>
          <a:custGeom>
            <a:avLst/>
            <a:gdLst/>
            <a:ahLst/>
            <a:cxnLst/>
            <a:rect l="l" t="t" r="r" b="b"/>
            <a:pathLst>
              <a:path w="4190899" h="4190899">
                <a:moveTo>
                  <a:pt x="0" y="0"/>
                </a:moveTo>
                <a:lnTo>
                  <a:pt x="4190900" y="0"/>
                </a:lnTo>
                <a:lnTo>
                  <a:pt x="4190900" y="4190899"/>
                </a:lnTo>
                <a:lnTo>
                  <a:pt x="0" y="4190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681439" y="3917893"/>
            <a:ext cx="4160485" cy="5109693"/>
            <a:chOff x="0" y="0"/>
            <a:chExt cx="1095766" cy="13457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5766" cy="1345763"/>
            </a:xfrm>
            <a:custGeom>
              <a:avLst/>
              <a:gdLst/>
              <a:ahLst/>
              <a:cxnLst/>
              <a:rect l="l" t="t" r="r" b="b"/>
              <a:pathLst>
                <a:path w="1095766" h="1345763">
                  <a:moveTo>
                    <a:pt x="70711" y="0"/>
                  </a:moveTo>
                  <a:lnTo>
                    <a:pt x="1025054" y="0"/>
                  </a:lnTo>
                  <a:cubicBezTo>
                    <a:pt x="1064107" y="0"/>
                    <a:pt x="1095766" y="31658"/>
                    <a:pt x="1095766" y="70711"/>
                  </a:cubicBezTo>
                  <a:lnTo>
                    <a:pt x="1095766" y="1275052"/>
                  </a:lnTo>
                  <a:cubicBezTo>
                    <a:pt x="1095766" y="1314104"/>
                    <a:pt x="1064107" y="1345763"/>
                    <a:pt x="1025054" y="1345763"/>
                  </a:cubicBezTo>
                  <a:lnTo>
                    <a:pt x="70711" y="1345763"/>
                  </a:lnTo>
                  <a:cubicBezTo>
                    <a:pt x="31658" y="1345763"/>
                    <a:pt x="0" y="1314104"/>
                    <a:pt x="0" y="1275052"/>
                  </a:cubicBezTo>
                  <a:lnTo>
                    <a:pt x="0" y="70711"/>
                  </a:lnTo>
                  <a:cubicBezTo>
                    <a:pt x="0" y="31658"/>
                    <a:pt x="31658" y="0"/>
                    <a:pt x="7071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095766" cy="140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470026" y="3345052"/>
            <a:ext cx="654675" cy="572841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27000" y="358775"/>
              <a:ext cx="558800" cy="301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14375" y="3345052"/>
            <a:ext cx="654675" cy="572841"/>
            <a:chOff x="0" y="0"/>
            <a:chExt cx="812800" cy="711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27000" y="358775"/>
              <a:ext cx="558800" cy="301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441686" y="3345052"/>
            <a:ext cx="654675" cy="572841"/>
            <a:chOff x="0" y="0"/>
            <a:chExt cx="812800" cy="7112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127000" y="358775"/>
              <a:ext cx="558800" cy="301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 flipV="1">
            <a:off x="4797363" y="2970339"/>
            <a:ext cx="8971660" cy="0"/>
          </a:xfrm>
          <a:prstGeom prst="line">
            <a:avLst/>
          </a:prstGeom>
          <a:ln w="47625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4633978" y="2806954"/>
            <a:ext cx="326770" cy="32677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95B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78328" y="2806954"/>
            <a:ext cx="326770" cy="32677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442E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05639" y="2806954"/>
            <a:ext cx="326770" cy="32677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E291B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185110" y="3917893"/>
            <a:ext cx="4160485" cy="5109693"/>
            <a:chOff x="0" y="0"/>
            <a:chExt cx="1095766" cy="134576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95766" cy="1345763"/>
            </a:xfrm>
            <a:custGeom>
              <a:avLst/>
              <a:gdLst/>
              <a:ahLst/>
              <a:cxnLst/>
              <a:rect l="l" t="t" r="r" b="b"/>
              <a:pathLst>
                <a:path w="1095766" h="1345763">
                  <a:moveTo>
                    <a:pt x="70711" y="0"/>
                  </a:moveTo>
                  <a:lnTo>
                    <a:pt x="1025054" y="0"/>
                  </a:lnTo>
                  <a:cubicBezTo>
                    <a:pt x="1064107" y="0"/>
                    <a:pt x="1095766" y="31658"/>
                    <a:pt x="1095766" y="70711"/>
                  </a:cubicBezTo>
                  <a:lnTo>
                    <a:pt x="1095766" y="1275052"/>
                  </a:lnTo>
                  <a:cubicBezTo>
                    <a:pt x="1095766" y="1314104"/>
                    <a:pt x="1064107" y="1345763"/>
                    <a:pt x="1025054" y="1345763"/>
                  </a:cubicBezTo>
                  <a:lnTo>
                    <a:pt x="70711" y="1345763"/>
                  </a:lnTo>
                  <a:cubicBezTo>
                    <a:pt x="31658" y="1345763"/>
                    <a:pt x="0" y="1314104"/>
                    <a:pt x="0" y="1275052"/>
                  </a:cubicBezTo>
                  <a:lnTo>
                    <a:pt x="0" y="70711"/>
                  </a:lnTo>
                  <a:cubicBezTo>
                    <a:pt x="0" y="31658"/>
                    <a:pt x="31658" y="0"/>
                    <a:pt x="7071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1095766" cy="140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688781" y="3917893"/>
            <a:ext cx="4160485" cy="5109693"/>
            <a:chOff x="0" y="0"/>
            <a:chExt cx="1095766" cy="134576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95766" cy="1345763"/>
            </a:xfrm>
            <a:custGeom>
              <a:avLst/>
              <a:gdLst/>
              <a:ahLst/>
              <a:cxnLst/>
              <a:rect l="l" t="t" r="r" b="b"/>
              <a:pathLst>
                <a:path w="1095766" h="1345763">
                  <a:moveTo>
                    <a:pt x="70711" y="0"/>
                  </a:moveTo>
                  <a:lnTo>
                    <a:pt x="1025054" y="0"/>
                  </a:lnTo>
                  <a:cubicBezTo>
                    <a:pt x="1064107" y="0"/>
                    <a:pt x="1095766" y="31658"/>
                    <a:pt x="1095766" y="70711"/>
                  </a:cubicBezTo>
                  <a:lnTo>
                    <a:pt x="1095766" y="1275052"/>
                  </a:lnTo>
                  <a:cubicBezTo>
                    <a:pt x="1095766" y="1314104"/>
                    <a:pt x="1064107" y="1345763"/>
                    <a:pt x="1025054" y="1345763"/>
                  </a:cubicBezTo>
                  <a:lnTo>
                    <a:pt x="70711" y="1345763"/>
                  </a:lnTo>
                  <a:cubicBezTo>
                    <a:pt x="31658" y="1345763"/>
                    <a:pt x="0" y="1314104"/>
                    <a:pt x="0" y="1275052"/>
                  </a:cubicBezTo>
                  <a:lnTo>
                    <a:pt x="0" y="70711"/>
                  </a:lnTo>
                  <a:cubicBezTo>
                    <a:pt x="0" y="31658"/>
                    <a:pt x="31658" y="0"/>
                    <a:pt x="7071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1095766" cy="140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293221" y="4451329"/>
            <a:ext cx="3008284" cy="379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Yes, in many cases, commercial EV loans are getting cheaper in 2025, especially for 4W, LCVs, cars, but not universally (2W still lagging)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240319" y="4451329"/>
            <a:ext cx="2457462" cy="284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Expect continued moderation of rates as policy &amp; competition intensify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449670" y="4451329"/>
            <a:ext cx="2638707" cy="379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Fleets that move early and choose lenders who absorb incentives + offer flexible terms will benefit the most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0803" y="6518419"/>
            <a:ext cx="5688801" cy="5098588"/>
          </a:xfrm>
          <a:custGeom>
            <a:avLst/>
            <a:gdLst/>
            <a:ahLst/>
            <a:cxnLst/>
            <a:rect l="l" t="t" r="r" b="b"/>
            <a:pathLst>
              <a:path w="5688801" h="5098588">
                <a:moveTo>
                  <a:pt x="0" y="0"/>
                </a:moveTo>
                <a:lnTo>
                  <a:pt x="5688801" y="0"/>
                </a:lnTo>
                <a:lnTo>
                  <a:pt x="5688801" y="5098589"/>
                </a:lnTo>
                <a:lnTo>
                  <a:pt x="0" y="5098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6561529" y="-173764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409020" y="-181438"/>
            <a:ext cx="553945" cy="553945"/>
          </a:xfrm>
          <a:custGeom>
            <a:avLst/>
            <a:gdLst/>
            <a:ahLst/>
            <a:cxnLst/>
            <a:rect l="l" t="t" r="r" b="b"/>
            <a:pathLst>
              <a:path w="553945" h="553945">
                <a:moveTo>
                  <a:pt x="0" y="0"/>
                </a:moveTo>
                <a:lnTo>
                  <a:pt x="553944" y="0"/>
                </a:lnTo>
                <a:lnTo>
                  <a:pt x="553944" y="553944"/>
                </a:lnTo>
                <a:lnTo>
                  <a:pt x="0" y="55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599520" y="8499398"/>
            <a:ext cx="4931972" cy="2595450"/>
          </a:xfrm>
          <a:custGeom>
            <a:avLst/>
            <a:gdLst/>
            <a:ahLst/>
            <a:cxnLst/>
            <a:rect l="l" t="t" r="r" b="b"/>
            <a:pathLst>
              <a:path w="4931972" h="2595450">
                <a:moveTo>
                  <a:pt x="0" y="0"/>
                </a:moveTo>
                <a:lnTo>
                  <a:pt x="4931971" y="0"/>
                </a:lnTo>
                <a:lnTo>
                  <a:pt x="4931971" y="2595450"/>
                </a:lnTo>
                <a:lnTo>
                  <a:pt x="0" y="25954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095375"/>
            <a:ext cx="9824528" cy="337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Recommendations for </a:t>
            </a:r>
            <a:r>
              <a:rPr lang="en-US" sz="8000" b="1">
                <a:solidFill>
                  <a:srgbClr val="F47C2A"/>
                </a:solidFill>
                <a:latin typeface="Roboto Bold"/>
                <a:ea typeface="Roboto Bold"/>
                <a:cs typeface="Roboto Bold"/>
                <a:sym typeface="Roboto Bold"/>
              </a:rPr>
              <a:t>Fleet Owners</a:t>
            </a:r>
          </a:p>
          <a:p>
            <a:pPr algn="l">
              <a:lnSpc>
                <a:spcPts val="8800"/>
              </a:lnSpc>
            </a:pPr>
            <a:endParaRPr lang="en-US" sz="8000" b="1">
              <a:solidFill>
                <a:srgbClr val="F47C2A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-1941896" y="6379189"/>
            <a:ext cx="4190899" cy="4190899"/>
          </a:xfrm>
          <a:custGeom>
            <a:avLst/>
            <a:gdLst/>
            <a:ahLst/>
            <a:cxnLst/>
            <a:rect l="l" t="t" r="r" b="b"/>
            <a:pathLst>
              <a:path w="4190899" h="4190899">
                <a:moveTo>
                  <a:pt x="0" y="0"/>
                </a:moveTo>
                <a:lnTo>
                  <a:pt x="4190900" y="0"/>
                </a:lnTo>
                <a:lnTo>
                  <a:pt x="4190900" y="4190899"/>
                </a:lnTo>
                <a:lnTo>
                  <a:pt x="0" y="4190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16972" y="3880070"/>
            <a:ext cx="8694658" cy="1171698"/>
            <a:chOff x="0" y="0"/>
            <a:chExt cx="2289951" cy="3085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89951" cy="308595"/>
            </a:xfrm>
            <a:custGeom>
              <a:avLst/>
              <a:gdLst/>
              <a:ahLst/>
              <a:cxnLst/>
              <a:rect l="l" t="t" r="r" b="b"/>
              <a:pathLst>
                <a:path w="2289951" h="308595">
                  <a:moveTo>
                    <a:pt x="67672" y="0"/>
                  </a:moveTo>
                  <a:lnTo>
                    <a:pt x="2222279" y="0"/>
                  </a:lnTo>
                  <a:cubicBezTo>
                    <a:pt x="2240227" y="0"/>
                    <a:pt x="2257440" y="7130"/>
                    <a:pt x="2270130" y="19821"/>
                  </a:cubicBezTo>
                  <a:cubicBezTo>
                    <a:pt x="2282821" y="32512"/>
                    <a:pt x="2289951" y="49724"/>
                    <a:pt x="2289951" y="67672"/>
                  </a:cubicBezTo>
                  <a:lnTo>
                    <a:pt x="2289951" y="240923"/>
                  </a:lnTo>
                  <a:cubicBezTo>
                    <a:pt x="2289951" y="258871"/>
                    <a:pt x="2282821" y="276084"/>
                    <a:pt x="2270130" y="288775"/>
                  </a:cubicBezTo>
                  <a:cubicBezTo>
                    <a:pt x="2257440" y="301466"/>
                    <a:pt x="2240227" y="308595"/>
                    <a:pt x="2222279" y="308595"/>
                  </a:cubicBezTo>
                  <a:lnTo>
                    <a:pt x="67672" y="308595"/>
                  </a:lnTo>
                  <a:cubicBezTo>
                    <a:pt x="49724" y="308595"/>
                    <a:pt x="32512" y="301466"/>
                    <a:pt x="19821" y="288775"/>
                  </a:cubicBezTo>
                  <a:cubicBezTo>
                    <a:pt x="7130" y="276084"/>
                    <a:pt x="0" y="258871"/>
                    <a:pt x="0" y="240923"/>
                  </a:cubicBezTo>
                  <a:lnTo>
                    <a:pt x="0" y="67672"/>
                  </a:lnTo>
                  <a:cubicBezTo>
                    <a:pt x="0" y="49724"/>
                    <a:pt x="7130" y="32512"/>
                    <a:pt x="19821" y="19821"/>
                  </a:cubicBezTo>
                  <a:cubicBezTo>
                    <a:pt x="32512" y="7130"/>
                    <a:pt x="49724" y="0"/>
                    <a:pt x="6767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289951" cy="365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6972" y="5257038"/>
            <a:ext cx="8694658" cy="1171698"/>
            <a:chOff x="0" y="0"/>
            <a:chExt cx="2289951" cy="3085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89951" cy="308595"/>
            </a:xfrm>
            <a:custGeom>
              <a:avLst/>
              <a:gdLst/>
              <a:ahLst/>
              <a:cxnLst/>
              <a:rect l="l" t="t" r="r" b="b"/>
              <a:pathLst>
                <a:path w="2289951" h="308595">
                  <a:moveTo>
                    <a:pt x="67672" y="0"/>
                  </a:moveTo>
                  <a:lnTo>
                    <a:pt x="2222279" y="0"/>
                  </a:lnTo>
                  <a:cubicBezTo>
                    <a:pt x="2240227" y="0"/>
                    <a:pt x="2257440" y="7130"/>
                    <a:pt x="2270130" y="19821"/>
                  </a:cubicBezTo>
                  <a:cubicBezTo>
                    <a:pt x="2282821" y="32512"/>
                    <a:pt x="2289951" y="49724"/>
                    <a:pt x="2289951" y="67672"/>
                  </a:cubicBezTo>
                  <a:lnTo>
                    <a:pt x="2289951" y="240923"/>
                  </a:lnTo>
                  <a:cubicBezTo>
                    <a:pt x="2289951" y="258871"/>
                    <a:pt x="2282821" y="276084"/>
                    <a:pt x="2270130" y="288775"/>
                  </a:cubicBezTo>
                  <a:cubicBezTo>
                    <a:pt x="2257440" y="301466"/>
                    <a:pt x="2240227" y="308595"/>
                    <a:pt x="2222279" y="308595"/>
                  </a:cubicBezTo>
                  <a:lnTo>
                    <a:pt x="67672" y="308595"/>
                  </a:lnTo>
                  <a:cubicBezTo>
                    <a:pt x="49724" y="308595"/>
                    <a:pt x="32512" y="301466"/>
                    <a:pt x="19821" y="288775"/>
                  </a:cubicBezTo>
                  <a:cubicBezTo>
                    <a:pt x="7130" y="276084"/>
                    <a:pt x="0" y="258871"/>
                    <a:pt x="0" y="240923"/>
                  </a:cubicBezTo>
                  <a:lnTo>
                    <a:pt x="0" y="67672"/>
                  </a:lnTo>
                  <a:cubicBezTo>
                    <a:pt x="0" y="49724"/>
                    <a:pt x="7130" y="32512"/>
                    <a:pt x="19821" y="19821"/>
                  </a:cubicBezTo>
                  <a:cubicBezTo>
                    <a:pt x="32512" y="7130"/>
                    <a:pt x="49724" y="0"/>
                    <a:pt x="6767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289951" cy="365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6972" y="6630377"/>
            <a:ext cx="8694658" cy="1171698"/>
            <a:chOff x="0" y="0"/>
            <a:chExt cx="2289951" cy="3085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89951" cy="308595"/>
            </a:xfrm>
            <a:custGeom>
              <a:avLst/>
              <a:gdLst/>
              <a:ahLst/>
              <a:cxnLst/>
              <a:rect l="l" t="t" r="r" b="b"/>
              <a:pathLst>
                <a:path w="2289951" h="308595">
                  <a:moveTo>
                    <a:pt x="67672" y="0"/>
                  </a:moveTo>
                  <a:lnTo>
                    <a:pt x="2222279" y="0"/>
                  </a:lnTo>
                  <a:cubicBezTo>
                    <a:pt x="2240227" y="0"/>
                    <a:pt x="2257440" y="7130"/>
                    <a:pt x="2270130" y="19821"/>
                  </a:cubicBezTo>
                  <a:cubicBezTo>
                    <a:pt x="2282821" y="32512"/>
                    <a:pt x="2289951" y="49724"/>
                    <a:pt x="2289951" y="67672"/>
                  </a:cubicBezTo>
                  <a:lnTo>
                    <a:pt x="2289951" y="240923"/>
                  </a:lnTo>
                  <a:cubicBezTo>
                    <a:pt x="2289951" y="258871"/>
                    <a:pt x="2282821" y="276084"/>
                    <a:pt x="2270130" y="288775"/>
                  </a:cubicBezTo>
                  <a:cubicBezTo>
                    <a:pt x="2257440" y="301466"/>
                    <a:pt x="2240227" y="308595"/>
                    <a:pt x="2222279" y="308595"/>
                  </a:cubicBezTo>
                  <a:lnTo>
                    <a:pt x="67672" y="308595"/>
                  </a:lnTo>
                  <a:cubicBezTo>
                    <a:pt x="49724" y="308595"/>
                    <a:pt x="32512" y="301466"/>
                    <a:pt x="19821" y="288775"/>
                  </a:cubicBezTo>
                  <a:cubicBezTo>
                    <a:pt x="7130" y="276084"/>
                    <a:pt x="0" y="258871"/>
                    <a:pt x="0" y="240923"/>
                  </a:cubicBezTo>
                  <a:lnTo>
                    <a:pt x="0" y="67672"/>
                  </a:lnTo>
                  <a:cubicBezTo>
                    <a:pt x="0" y="49724"/>
                    <a:pt x="7130" y="32512"/>
                    <a:pt x="19821" y="19821"/>
                  </a:cubicBezTo>
                  <a:cubicBezTo>
                    <a:pt x="32512" y="7130"/>
                    <a:pt x="49724" y="0"/>
                    <a:pt x="6767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289951" cy="365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16972" y="8086602"/>
            <a:ext cx="8694658" cy="1171698"/>
            <a:chOff x="0" y="0"/>
            <a:chExt cx="2289951" cy="3085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89951" cy="308595"/>
            </a:xfrm>
            <a:custGeom>
              <a:avLst/>
              <a:gdLst/>
              <a:ahLst/>
              <a:cxnLst/>
              <a:rect l="l" t="t" r="r" b="b"/>
              <a:pathLst>
                <a:path w="2289951" h="308595">
                  <a:moveTo>
                    <a:pt x="67672" y="0"/>
                  </a:moveTo>
                  <a:lnTo>
                    <a:pt x="2222279" y="0"/>
                  </a:lnTo>
                  <a:cubicBezTo>
                    <a:pt x="2240227" y="0"/>
                    <a:pt x="2257440" y="7130"/>
                    <a:pt x="2270130" y="19821"/>
                  </a:cubicBezTo>
                  <a:cubicBezTo>
                    <a:pt x="2282821" y="32512"/>
                    <a:pt x="2289951" y="49724"/>
                    <a:pt x="2289951" y="67672"/>
                  </a:cubicBezTo>
                  <a:lnTo>
                    <a:pt x="2289951" y="240923"/>
                  </a:lnTo>
                  <a:cubicBezTo>
                    <a:pt x="2289951" y="258871"/>
                    <a:pt x="2282821" y="276084"/>
                    <a:pt x="2270130" y="288775"/>
                  </a:cubicBezTo>
                  <a:cubicBezTo>
                    <a:pt x="2257440" y="301466"/>
                    <a:pt x="2240227" y="308595"/>
                    <a:pt x="2222279" y="308595"/>
                  </a:cubicBezTo>
                  <a:lnTo>
                    <a:pt x="67672" y="308595"/>
                  </a:lnTo>
                  <a:cubicBezTo>
                    <a:pt x="49724" y="308595"/>
                    <a:pt x="32512" y="301466"/>
                    <a:pt x="19821" y="288775"/>
                  </a:cubicBezTo>
                  <a:cubicBezTo>
                    <a:pt x="7130" y="276084"/>
                    <a:pt x="0" y="258871"/>
                    <a:pt x="0" y="240923"/>
                  </a:cubicBezTo>
                  <a:lnTo>
                    <a:pt x="0" y="67672"/>
                  </a:lnTo>
                  <a:cubicBezTo>
                    <a:pt x="0" y="49724"/>
                    <a:pt x="7130" y="32512"/>
                    <a:pt x="19821" y="19821"/>
                  </a:cubicBezTo>
                  <a:cubicBezTo>
                    <a:pt x="32512" y="7130"/>
                    <a:pt x="49724" y="0"/>
                    <a:pt x="6767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289951" cy="365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596461" y="0"/>
            <a:ext cx="7691539" cy="10287000"/>
            <a:chOff x="0" y="0"/>
            <a:chExt cx="11337898" cy="15163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37898" cy="15163800"/>
            </a:xfrm>
            <a:custGeom>
              <a:avLst/>
              <a:gdLst/>
              <a:ahLst/>
              <a:cxnLst/>
              <a:rect l="l" t="t" r="r" b="b"/>
              <a:pathLst>
                <a:path w="11337898" h="15163800">
                  <a:moveTo>
                    <a:pt x="11337898" y="254000"/>
                  </a:moveTo>
                  <a:lnTo>
                    <a:pt x="11337898" y="14909800"/>
                  </a:lnTo>
                  <a:cubicBezTo>
                    <a:pt x="11337898" y="15050136"/>
                    <a:pt x="11216226" y="15163800"/>
                    <a:pt x="11066006" y="15163800"/>
                  </a:cubicBezTo>
                  <a:lnTo>
                    <a:pt x="271892" y="15163800"/>
                  </a:lnTo>
                  <a:cubicBezTo>
                    <a:pt x="121672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21672" y="0"/>
                    <a:pt x="271892" y="0"/>
                  </a:cubicBezTo>
                  <a:lnTo>
                    <a:pt x="11066006" y="0"/>
                  </a:lnTo>
                  <a:cubicBezTo>
                    <a:pt x="11216226" y="0"/>
                    <a:pt x="11337898" y="113665"/>
                    <a:pt x="11337898" y="254000"/>
                  </a:cubicBezTo>
                  <a:close/>
                </a:path>
              </a:pathLst>
            </a:custGeom>
            <a:blipFill>
              <a:blip r:embed="rId12"/>
              <a:stretch>
                <a:fillRect l="-16872" r="-16872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1465339" y="4027806"/>
            <a:ext cx="7331008" cy="83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Compare lenders: ask about EV vs ICE loan rates, not just advertised rates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65339" y="6955241"/>
            <a:ext cx="7151329" cy="41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Negotiate for green incentives or OEM tie-ups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65339" y="5397117"/>
            <a:ext cx="6371969" cy="83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Explore refurbished EV financing if the upfront cost is a blocker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65339" y="8233324"/>
            <a:ext cx="7151329" cy="83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Ensure documentation, battery warranties, and post-loan support are in place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252878">
            <a:off x="-2555125" y="-2143112"/>
            <a:ext cx="5110251" cy="4286223"/>
          </a:xfrm>
          <a:custGeom>
            <a:avLst/>
            <a:gdLst/>
            <a:ahLst/>
            <a:cxnLst/>
            <a:rect l="l" t="t" r="r" b="b"/>
            <a:pathLst>
              <a:path w="5110251" h="4286223">
                <a:moveTo>
                  <a:pt x="0" y="0"/>
                </a:moveTo>
                <a:lnTo>
                  <a:pt x="5110250" y="0"/>
                </a:lnTo>
                <a:lnTo>
                  <a:pt x="5110250" y="4286224"/>
                </a:lnTo>
                <a:lnTo>
                  <a:pt x="0" y="42862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6351548"/>
            <a:ext cx="7537565" cy="868402"/>
            <a:chOff x="0" y="0"/>
            <a:chExt cx="1985202" cy="2287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85202" cy="228715"/>
            </a:xfrm>
            <a:custGeom>
              <a:avLst/>
              <a:gdLst/>
              <a:ahLst/>
              <a:cxnLst/>
              <a:rect l="l" t="t" r="r" b="b"/>
              <a:pathLst>
                <a:path w="1985202" h="228715">
                  <a:moveTo>
                    <a:pt x="78060" y="0"/>
                  </a:moveTo>
                  <a:lnTo>
                    <a:pt x="1907142" y="0"/>
                  </a:lnTo>
                  <a:cubicBezTo>
                    <a:pt x="1927845" y="0"/>
                    <a:pt x="1947700" y="8224"/>
                    <a:pt x="1962339" y="22863"/>
                  </a:cubicBezTo>
                  <a:cubicBezTo>
                    <a:pt x="1976978" y="37503"/>
                    <a:pt x="1985202" y="57358"/>
                    <a:pt x="1985202" y="78060"/>
                  </a:cubicBezTo>
                  <a:lnTo>
                    <a:pt x="1985202" y="150654"/>
                  </a:lnTo>
                  <a:cubicBezTo>
                    <a:pt x="1985202" y="171357"/>
                    <a:pt x="1976978" y="191212"/>
                    <a:pt x="1962339" y="205852"/>
                  </a:cubicBezTo>
                  <a:cubicBezTo>
                    <a:pt x="1947700" y="220491"/>
                    <a:pt x="1927845" y="228715"/>
                    <a:pt x="1907142" y="228715"/>
                  </a:cubicBezTo>
                  <a:lnTo>
                    <a:pt x="78060" y="228715"/>
                  </a:lnTo>
                  <a:cubicBezTo>
                    <a:pt x="57358" y="228715"/>
                    <a:pt x="37503" y="220491"/>
                    <a:pt x="22863" y="205852"/>
                  </a:cubicBezTo>
                  <a:cubicBezTo>
                    <a:pt x="8224" y="191212"/>
                    <a:pt x="0" y="171357"/>
                    <a:pt x="0" y="150654"/>
                  </a:cubicBezTo>
                  <a:lnTo>
                    <a:pt x="0" y="78060"/>
                  </a:lnTo>
                  <a:cubicBezTo>
                    <a:pt x="0" y="57358"/>
                    <a:pt x="8224" y="37503"/>
                    <a:pt x="22863" y="22863"/>
                  </a:cubicBezTo>
                  <a:cubicBezTo>
                    <a:pt x="37503" y="8224"/>
                    <a:pt x="57358" y="0"/>
                    <a:pt x="7806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91919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2700000"/>
            </a:gradFill>
            <a:ln w="19050" cap="rnd">
              <a:gradFill>
                <a:gsLst>
                  <a:gs pos="0">
                    <a:srgbClr val="A6A6A6">
                      <a:alpha val="100000"/>
                    </a:srgbClr>
                  </a:gs>
                  <a:gs pos="100000">
                    <a:srgbClr val="545454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85202" cy="2858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09910" y="6637298"/>
            <a:ext cx="336929" cy="336929"/>
          </a:xfrm>
          <a:custGeom>
            <a:avLst/>
            <a:gdLst/>
            <a:ahLst/>
            <a:cxnLst/>
            <a:rect l="l" t="t" r="r" b="b"/>
            <a:pathLst>
              <a:path w="336929" h="336929">
                <a:moveTo>
                  <a:pt x="0" y="0"/>
                </a:moveTo>
                <a:lnTo>
                  <a:pt x="336929" y="0"/>
                </a:lnTo>
                <a:lnTo>
                  <a:pt x="336929" y="336929"/>
                </a:lnTo>
                <a:lnTo>
                  <a:pt x="0" y="336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662292" y="3683679"/>
            <a:ext cx="10830753" cy="9815370"/>
          </a:xfrm>
          <a:custGeom>
            <a:avLst/>
            <a:gdLst/>
            <a:ahLst/>
            <a:cxnLst/>
            <a:rect l="l" t="t" r="r" b="b"/>
            <a:pathLst>
              <a:path w="10830753" h="9815370">
                <a:moveTo>
                  <a:pt x="0" y="0"/>
                </a:moveTo>
                <a:lnTo>
                  <a:pt x="10830753" y="0"/>
                </a:lnTo>
                <a:lnTo>
                  <a:pt x="10830753" y="9815370"/>
                </a:lnTo>
                <a:lnTo>
                  <a:pt x="0" y="98153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-1912803" y="7200900"/>
            <a:ext cx="5617474" cy="4114800"/>
          </a:xfrm>
          <a:custGeom>
            <a:avLst/>
            <a:gdLst/>
            <a:ahLst/>
            <a:cxnLst/>
            <a:rect l="l" t="t" r="r" b="b"/>
            <a:pathLst>
              <a:path w="5617474" h="4114800">
                <a:moveTo>
                  <a:pt x="0" y="0"/>
                </a:moveTo>
                <a:lnTo>
                  <a:pt x="5617474" y="0"/>
                </a:lnTo>
                <a:lnTo>
                  <a:pt x="56174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9530227" y="7923073"/>
            <a:ext cx="1037973" cy="438544"/>
          </a:xfrm>
          <a:custGeom>
            <a:avLst/>
            <a:gdLst/>
            <a:ahLst/>
            <a:cxnLst/>
            <a:rect l="l" t="t" r="r" b="b"/>
            <a:pathLst>
              <a:path w="1037973" h="438544">
                <a:moveTo>
                  <a:pt x="0" y="0"/>
                </a:moveTo>
                <a:lnTo>
                  <a:pt x="1037973" y="0"/>
                </a:lnTo>
                <a:lnTo>
                  <a:pt x="1037973" y="438543"/>
                </a:lnTo>
                <a:lnTo>
                  <a:pt x="0" y="4385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18374" y="6549529"/>
            <a:ext cx="5679274" cy="41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fleet.mobility@revfin.in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2400" u="sng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  <a:hlinkClick r:id="rId11" tooltip="http://www.revfin.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www.revfin.in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220372" y="6078577"/>
            <a:ext cx="8219882" cy="8219882"/>
          </a:xfrm>
          <a:custGeom>
            <a:avLst/>
            <a:gdLst/>
            <a:ahLst/>
            <a:cxnLst/>
            <a:rect l="l" t="t" r="r" b="b"/>
            <a:pathLst>
              <a:path w="8219882" h="8219882">
                <a:moveTo>
                  <a:pt x="0" y="0"/>
                </a:moveTo>
                <a:lnTo>
                  <a:pt x="8219881" y="0"/>
                </a:lnTo>
                <a:lnTo>
                  <a:pt x="8219881" y="8219882"/>
                </a:lnTo>
                <a:lnTo>
                  <a:pt x="0" y="82198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95934" y="2359853"/>
            <a:ext cx="11050070" cy="1960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8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Want better </a:t>
            </a:r>
            <a:r>
              <a:rPr lang="en-US" sz="8000" b="1">
                <a:solidFill>
                  <a:srgbClr val="F47C2A"/>
                </a:solidFill>
                <a:latin typeface="Roboto Bold"/>
                <a:ea typeface="Roboto Bold"/>
                <a:cs typeface="Roboto Bold"/>
                <a:sym typeface="Roboto Bold"/>
              </a:rPr>
              <a:t>commercial EV loan options?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612283"/>
            <a:ext cx="10422406" cy="1672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Contact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Revfin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today, they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specialise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in commercial electric vehicle loans with minimal paperwork, OEM partnerships, support for new-to-credit operators, and refurbished vehicle options.</a:t>
            </a:r>
          </a:p>
          <a:p>
            <a:pPr algn="l">
              <a:lnSpc>
                <a:spcPts val="3360"/>
              </a:lnSpc>
              <a:spcBef>
                <a:spcPct val="0"/>
              </a:spcBef>
            </a:pP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-3542475" y="6678652"/>
            <a:ext cx="8219882" cy="8219882"/>
          </a:xfrm>
          <a:custGeom>
            <a:avLst/>
            <a:gdLst/>
            <a:ahLst/>
            <a:cxnLst/>
            <a:rect l="l" t="t" r="r" b="b"/>
            <a:pathLst>
              <a:path w="8219882" h="8219882">
                <a:moveTo>
                  <a:pt x="0" y="0"/>
                </a:moveTo>
                <a:lnTo>
                  <a:pt x="8219882" y="0"/>
                </a:lnTo>
                <a:lnTo>
                  <a:pt x="8219882" y="8219882"/>
                </a:lnTo>
                <a:lnTo>
                  <a:pt x="0" y="82198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7825420">
            <a:off x="13763943" y="-1211501"/>
            <a:ext cx="3298975" cy="3193133"/>
          </a:xfrm>
          <a:custGeom>
            <a:avLst/>
            <a:gdLst/>
            <a:ahLst/>
            <a:cxnLst/>
            <a:rect l="l" t="t" r="r" b="b"/>
            <a:pathLst>
              <a:path w="3298975" h="3193133">
                <a:moveTo>
                  <a:pt x="0" y="0"/>
                </a:moveTo>
                <a:lnTo>
                  <a:pt x="3298975" y="0"/>
                </a:lnTo>
                <a:lnTo>
                  <a:pt x="3298975" y="3193133"/>
                </a:lnTo>
                <a:lnTo>
                  <a:pt x="0" y="319313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88483" y="1028700"/>
            <a:ext cx="1965582" cy="675994"/>
          </a:xfrm>
          <a:custGeom>
            <a:avLst/>
            <a:gdLst/>
            <a:ahLst/>
            <a:cxnLst/>
            <a:rect l="l" t="t" r="r" b="b"/>
            <a:pathLst>
              <a:path w="1965582" h="675994">
                <a:moveTo>
                  <a:pt x="0" y="0"/>
                </a:moveTo>
                <a:lnTo>
                  <a:pt x="1965582" y="0"/>
                </a:lnTo>
                <a:lnTo>
                  <a:pt x="1965582" y="675994"/>
                </a:lnTo>
                <a:lnTo>
                  <a:pt x="0" y="67599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459</Words>
  <Application>Microsoft Macintosh PowerPoint</Application>
  <PresentationFormat>Custom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Roboto Bold</vt:lpstr>
      <vt:lpstr>Arial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 EV Loans PPT</dc:title>
  <cp:lastModifiedBy>Apple </cp:lastModifiedBy>
  <cp:revision>2</cp:revision>
  <dcterms:created xsi:type="dcterms:W3CDTF">2006-08-16T00:00:00Z</dcterms:created>
  <dcterms:modified xsi:type="dcterms:W3CDTF">2025-10-31T09:20:04Z</dcterms:modified>
  <dc:identifier>DAG2BT19LqU</dc:identifier>
</cp:coreProperties>
</file>