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9D9D9"/>
          </a:solidFill>
        </p:spPr>
      </p:sp>
      <p:sp>
        <p:nvSpPr>
          <p:cNvPr id="3" name="Shape 1"/>
          <p:cNvSpPr/>
          <p:nvPr/>
        </p:nvSpPr>
        <p:spPr>
          <a:xfrm>
            <a:off x="0" y="0"/>
            <a:ext cx="14630400" cy="8229600"/>
          </a:xfrm>
          <a:prstGeom prst="rect">
            <a:avLst/>
          </a:prstGeom>
          <a:solidFill>
            <a:srgbClr val="F7F7F7"/>
          </a:solidFill>
        </p:spPr>
      </p:sp>
      <p:pic>
        <p:nvPicPr>
          <p:cNvPr id="4" name="Image 0" descr="preencoded.png"/>
          <p:cNvPicPr>
            <a:picLocks noChangeAspect="1"/>
          </p:cNvPicPr>
          <p:nvPr/>
        </p:nvPicPr>
        <p:blipFill>
          <a:blip r:embed="rId1"/>
          <a:stretch>
            <a:fillRect/>
          </a:stretch>
        </p:blipFill>
        <p:spPr>
          <a:xfrm>
            <a:off x="9144000" y="0"/>
            <a:ext cx="5486400" cy="8229600"/>
          </a:xfrm>
          <a:prstGeom prst="rect">
            <a:avLst/>
          </a:prstGeom>
        </p:spPr>
      </p:pic>
      <p:pic>
        <p:nvPicPr>
          <p:cNvPr id="5" name="Image 1" descr="preencoded.png"/>
          <p:cNvPicPr>
            <a:picLocks noChangeAspect="1"/>
          </p:cNvPicPr>
          <p:nvPr/>
        </p:nvPicPr>
        <p:blipFill>
          <a:blip r:embed="rId2"/>
          <a:stretch>
            <a:fillRect/>
          </a:stretch>
        </p:blipFill>
        <p:spPr>
          <a:xfrm>
            <a:off x="9452610" y="1071563"/>
            <a:ext cx="4869180" cy="6086475"/>
          </a:xfrm>
          <a:prstGeom prst="rect">
            <a:avLst/>
          </a:prstGeom>
        </p:spPr>
      </p:pic>
      <p:sp>
        <p:nvSpPr>
          <p:cNvPr id="6" name="Text 2"/>
          <p:cNvSpPr/>
          <p:nvPr/>
        </p:nvSpPr>
        <p:spPr>
          <a:xfrm>
            <a:off x="864235" y="1072515"/>
            <a:ext cx="7416165" cy="2720975"/>
          </a:xfrm>
          <a:prstGeom prst="rect">
            <a:avLst/>
          </a:prstGeom>
          <a:noFill/>
        </p:spPr>
        <p:txBody>
          <a:bodyPr wrap="square" rtlCol="0" anchor="t"/>
          <a:lstStyle/>
          <a:p>
            <a:pPr marL="0" indent="0">
              <a:lnSpc>
                <a:spcPts val="6705"/>
              </a:lnSpc>
              <a:buNone/>
            </a:pPr>
            <a:r>
              <a:rPr lang="en-US" sz="5365" b="1" dirty="0">
                <a:solidFill>
                  <a:srgbClr val="383838"/>
                </a:solidFill>
                <a:latin typeface="Patrick Hand" pitchFamily="34" charset="0"/>
                <a:ea typeface="Patrick Hand" pitchFamily="34" charset="-122"/>
                <a:cs typeface="Patrick Hand" pitchFamily="34" charset="-120"/>
              </a:rPr>
              <a:t>Convenient Stay at Hotels in Darjeeling Near Mall Road</a:t>
            </a:r>
            <a:endParaRPr lang="en-US" sz="5365" dirty="0"/>
          </a:p>
        </p:txBody>
      </p:sp>
      <p:sp>
        <p:nvSpPr>
          <p:cNvPr id="7" name="Text 3"/>
          <p:cNvSpPr/>
          <p:nvPr/>
        </p:nvSpPr>
        <p:spPr>
          <a:xfrm>
            <a:off x="864037" y="4163973"/>
            <a:ext cx="7415927" cy="1975247"/>
          </a:xfrm>
          <a:prstGeom prst="rect">
            <a:avLst/>
          </a:prstGeom>
          <a:noFill/>
        </p:spPr>
        <p:txBody>
          <a:bodyPr wrap="square" rtlCol="0" anchor="t"/>
          <a:lstStyle/>
          <a:p>
            <a:pPr marL="0" indent="0">
              <a:lnSpc>
                <a:spcPts val="3110"/>
              </a:lnSpc>
              <a:buNone/>
            </a:pPr>
            <a:r>
              <a:rPr lang="en-US" sz="1945" dirty="0">
                <a:solidFill>
                  <a:srgbClr val="383838"/>
                </a:solidFill>
                <a:latin typeface="Patrick Hand" pitchFamily="34" charset="0"/>
                <a:ea typeface="Patrick Hand" pitchFamily="34" charset="-122"/>
                <a:cs typeface="Patrick Hand" pitchFamily="34" charset="-120"/>
              </a:rPr>
              <a:t>Darjeeling is a beautiful hill station in West Bengal, India. Known for its stunning views of the Himalayas and tea plantations, Darjeeling is a popular tourist destination. Make your </a:t>
            </a:r>
            <a:r>
              <a:rPr lang="en-US" sz="1945" u="sng" dirty="0">
                <a:solidFill>
                  <a:srgbClr val="666666"/>
                </a:solidFill>
                <a:latin typeface="Patrick Hand" pitchFamily="34" charset="0"/>
                <a:ea typeface="Patrick Hand" pitchFamily="34" charset="-122"/>
                <a:cs typeface="Patrick Hand" pitchFamily="34" charset="-120"/>
              </a:rPr>
              <a:t>Darjeeling hotel booking</a:t>
            </a:r>
            <a:r>
              <a:rPr lang="en-US" sz="1945" dirty="0">
                <a:solidFill>
                  <a:srgbClr val="383838"/>
                </a:solidFill>
                <a:latin typeface="Patrick Hand" pitchFamily="34" charset="0"/>
                <a:ea typeface="Patrick Hand" pitchFamily="34" charset="-122"/>
                <a:cs typeface="Patrick Hand" pitchFamily="34" charset="-120"/>
              </a:rPr>
              <a:t> simple and hassle-free at Summit Swiss Heritage Resort &amp; Spa. Enjoy a blend of comfort and luxury with our well-appointed rooms and top-notch amenities.</a:t>
            </a:r>
            <a:endParaRPr lang="en-US" sz="194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9D9D9"/>
          </a:solidFill>
        </p:spPr>
      </p:sp>
      <p:sp>
        <p:nvSpPr>
          <p:cNvPr id="3" name="Shape 1"/>
          <p:cNvSpPr/>
          <p:nvPr/>
        </p:nvSpPr>
        <p:spPr>
          <a:xfrm>
            <a:off x="0" y="287020"/>
            <a:ext cx="14262735" cy="7942580"/>
          </a:xfrm>
          <a:prstGeom prst="rect">
            <a:avLst/>
          </a:prstGeom>
          <a:solidFill>
            <a:srgbClr val="F7F7F7"/>
          </a:solidFill>
        </p:spPr>
      </p:sp>
      <p:sp>
        <p:nvSpPr>
          <p:cNvPr id="4" name="Text 2"/>
          <p:cNvSpPr/>
          <p:nvPr/>
        </p:nvSpPr>
        <p:spPr>
          <a:xfrm>
            <a:off x="1920716" y="2689027"/>
            <a:ext cx="7153989" cy="617101"/>
          </a:xfrm>
          <a:prstGeom prst="rect">
            <a:avLst/>
          </a:prstGeom>
          <a:noFill/>
        </p:spPr>
        <p:txBody>
          <a:bodyPr wrap="none" rtlCol="0" anchor="t"/>
          <a:lstStyle/>
          <a:p>
            <a:pPr marL="0" indent="0">
              <a:lnSpc>
                <a:spcPts val="4860"/>
              </a:lnSpc>
              <a:buNone/>
            </a:pPr>
            <a:r>
              <a:rPr lang="en-US" sz="4400" dirty="0">
                <a:solidFill>
                  <a:srgbClr val="383838"/>
                </a:solidFill>
                <a:latin typeface="Patrick Hand" pitchFamily="34" charset="0"/>
                <a:ea typeface="Patrick Hand" pitchFamily="34" charset="-122"/>
                <a:cs typeface="Patrick Hand" pitchFamily="34" charset="-120"/>
              </a:rPr>
              <a:t>Best Hotels in Darjeeling Near Mall Road</a:t>
            </a:r>
            <a:endParaRPr lang="en-US" sz="4400" dirty="0">
              <a:solidFill>
                <a:srgbClr val="383838"/>
              </a:solidFill>
              <a:latin typeface="Patrick Hand" pitchFamily="34" charset="0"/>
              <a:ea typeface="Patrick Hand" pitchFamily="34" charset="-122"/>
              <a:cs typeface="Patrick Hand" pitchFamily="34" charset="-120"/>
            </a:endParaRPr>
          </a:p>
        </p:txBody>
      </p:sp>
      <p:sp>
        <p:nvSpPr>
          <p:cNvPr id="5" name="Text 3"/>
          <p:cNvSpPr/>
          <p:nvPr/>
        </p:nvSpPr>
        <p:spPr>
          <a:xfrm>
            <a:off x="1920716" y="3676412"/>
            <a:ext cx="4242078" cy="308610"/>
          </a:xfrm>
          <a:prstGeom prst="rect">
            <a:avLst/>
          </a:prstGeom>
          <a:noFill/>
        </p:spPr>
        <p:txBody>
          <a:bodyPr wrap="none" rtlCol="0" anchor="t"/>
          <a:lstStyle/>
          <a:p>
            <a:pPr marL="0" indent="0">
              <a:lnSpc>
                <a:spcPts val="2430"/>
              </a:lnSpc>
              <a:buNone/>
            </a:pPr>
            <a:r>
              <a:rPr lang="en-US" sz="2400" b="1" dirty="0">
                <a:solidFill>
                  <a:srgbClr val="383838"/>
                </a:solidFill>
                <a:latin typeface="Patrick Hand" pitchFamily="34" charset="0"/>
                <a:ea typeface="Patrick Hand" pitchFamily="34" charset="-122"/>
                <a:cs typeface="Patrick Hand" pitchFamily="34" charset="-120"/>
              </a:rPr>
              <a:t>Summit Swiss Heritage Resort &amp; Spa, Darjeeling</a:t>
            </a:r>
            <a:endParaRPr lang="en-US" sz="2400" b="1" dirty="0">
              <a:solidFill>
                <a:srgbClr val="383838"/>
              </a:solidFill>
              <a:latin typeface="Patrick Hand" pitchFamily="34" charset="0"/>
              <a:ea typeface="Patrick Hand" pitchFamily="34" charset="-122"/>
              <a:cs typeface="Patrick Hand" pitchFamily="34" charset="-120"/>
            </a:endParaRPr>
          </a:p>
        </p:txBody>
      </p:sp>
      <p:sp>
        <p:nvSpPr>
          <p:cNvPr id="6" name="Text 4"/>
          <p:cNvSpPr/>
          <p:nvPr/>
        </p:nvSpPr>
        <p:spPr>
          <a:xfrm>
            <a:off x="1920716" y="4355306"/>
            <a:ext cx="10788968" cy="1185148"/>
          </a:xfrm>
          <a:prstGeom prst="rect">
            <a:avLst/>
          </a:prstGeom>
          <a:noFill/>
        </p:spPr>
        <p:txBody>
          <a:bodyPr wrap="square" rtlCol="0" anchor="t"/>
          <a:lstStyle/>
          <a:p>
            <a:pPr marL="0" indent="0">
              <a:lnSpc>
                <a:spcPts val="3110"/>
              </a:lnSpc>
              <a:buNone/>
            </a:pPr>
            <a:r>
              <a:rPr lang="en-US" sz="2400" dirty="0">
                <a:solidFill>
                  <a:srgbClr val="383838"/>
                </a:solidFill>
                <a:latin typeface="Patrick Hand" pitchFamily="34" charset="0"/>
                <a:ea typeface="Patrick Hand" pitchFamily="34" charset="-122"/>
                <a:cs typeface="Patrick Hand" pitchFamily="34" charset="-120"/>
              </a:rPr>
              <a:t>Stay at Summit Swiss Heritage Resort &amp; Spa, one of the </a:t>
            </a:r>
            <a:r>
              <a:rPr lang="en-US" sz="2400" u="sng" dirty="0">
                <a:solidFill>
                  <a:srgbClr val="666666"/>
                </a:solidFill>
                <a:latin typeface="Patrick Hand" pitchFamily="34" charset="0"/>
                <a:ea typeface="Patrick Hand" pitchFamily="34" charset="-122"/>
                <a:cs typeface="Patrick Hand" pitchFamily="34" charset="-120"/>
              </a:rPr>
              <a:t>best hotels in Darjeeling</a:t>
            </a:r>
            <a:r>
              <a:rPr lang="en-US" sz="2400" dirty="0">
                <a:solidFill>
                  <a:srgbClr val="383838"/>
                </a:solidFill>
                <a:latin typeface="Patrick Hand" pitchFamily="34" charset="0"/>
                <a:ea typeface="Patrick Hand" pitchFamily="34" charset="-122"/>
                <a:cs typeface="Patrick Hand" pitchFamily="34" charset="-120"/>
              </a:rPr>
              <a:t>. Our hotel offers stunning views, luxurious rooms, and exceptional service to make your stay memorable. Whether you're here for leisure or business, we provide the perfect setting. Conveniently located near Mall Road, explore the beauty of Darjeeling with ease.</a:t>
            </a:r>
            <a:endParaRPr lang="en-US" sz="2400" dirty="0">
              <a:solidFill>
                <a:srgbClr val="383838"/>
              </a:solidFill>
              <a:latin typeface="Patrick Hand" pitchFamily="34" charset="0"/>
              <a:ea typeface="Patrick Hand" pitchFamily="34" charset="-122"/>
              <a:cs typeface="Patrick Hand" pitchFamily="34"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9D9D9"/>
          </a:solidFill>
        </p:spPr>
      </p:sp>
      <p:sp>
        <p:nvSpPr>
          <p:cNvPr id="3" name="Shape 1"/>
          <p:cNvSpPr/>
          <p:nvPr/>
        </p:nvSpPr>
        <p:spPr>
          <a:xfrm>
            <a:off x="0" y="0"/>
            <a:ext cx="14630400" cy="8229600"/>
          </a:xfrm>
          <a:prstGeom prst="rect">
            <a:avLst/>
          </a:prstGeom>
          <a:solidFill>
            <a:srgbClr val="F7F7F7"/>
          </a:solidFill>
        </p:spPr>
      </p:sp>
      <p:pic>
        <p:nvPicPr>
          <p:cNvPr id="4" name="Image 0" descr="preencoded.png"/>
          <p:cNvPicPr>
            <a:picLocks noChangeAspect="1"/>
          </p:cNvPicPr>
          <p:nvPr/>
        </p:nvPicPr>
        <p:blipFill>
          <a:blip r:embed="rId1"/>
          <a:stretch>
            <a:fillRect/>
          </a:stretch>
        </p:blipFill>
        <p:spPr>
          <a:xfrm>
            <a:off x="0" y="0"/>
            <a:ext cx="14630400" cy="2768203"/>
          </a:xfrm>
          <a:prstGeom prst="rect">
            <a:avLst/>
          </a:prstGeom>
        </p:spPr>
      </p:pic>
      <p:sp>
        <p:nvSpPr>
          <p:cNvPr id="5" name="Text 2"/>
          <p:cNvSpPr/>
          <p:nvPr/>
        </p:nvSpPr>
        <p:spPr>
          <a:xfrm>
            <a:off x="2476262" y="3381851"/>
            <a:ext cx="5925503" cy="553641"/>
          </a:xfrm>
          <a:prstGeom prst="rect">
            <a:avLst/>
          </a:prstGeom>
          <a:noFill/>
        </p:spPr>
        <p:txBody>
          <a:bodyPr wrap="none" rtlCol="0" anchor="t"/>
          <a:lstStyle/>
          <a:p>
            <a:pPr marL="0" indent="0">
              <a:lnSpc>
                <a:spcPts val="4360"/>
              </a:lnSpc>
              <a:buNone/>
            </a:pPr>
            <a:r>
              <a:rPr lang="en-US" sz="3490" dirty="0">
                <a:solidFill>
                  <a:srgbClr val="383838"/>
                </a:solidFill>
                <a:latin typeface="Patrick Hand" pitchFamily="34" charset="0"/>
                <a:ea typeface="Patrick Hand" pitchFamily="34" charset="-122"/>
                <a:cs typeface="Patrick Hand" pitchFamily="34" charset="-120"/>
              </a:rPr>
              <a:t>Best Hotels and Resorts in Darjeeling</a:t>
            </a:r>
            <a:endParaRPr lang="en-US" sz="3490" dirty="0"/>
          </a:p>
        </p:txBody>
      </p:sp>
      <p:sp>
        <p:nvSpPr>
          <p:cNvPr id="6" name="Shape 3"/>
          <p:cNvSpPr/>
          <p:nvPr/>
        </p:nvSpPr>
        <p:spPr>
          <a:xfrm>
            <a:off x="787400" y="4267835"/>
            <a:ext cx="4364990" cy="3348355"/>
          </a:xfrm>
          <a:prstGeom prst="roundRect">
            <a:avLst>
              <a:gd name="adj" fmla="val 3237"/>
            </a:avLst>
          </a:prstGeom>
          <a:solidFill>
            <a:srgbClr val="E6E6E6"/>
          </a:solidFill>
          <a:ln w="7620">
            <a:solidFill>
              <a:srgbClr val="CCCCCC"/>
            </a:solidFill>
            <a:prstDash val="solid"/>
          </a:ln>
        </p:spPr>
      </p:sp>
      <p:sp>
        <p:nvSpPr>
          <p:cNvPr id="7" name="Text 4"/>
          <p:cNvSpPr/>
          <p:nvPr/>
        </p:nvSpPr>
        <p:spPr>
          <a:xfrm>
            <a:off x="853440" y="4497070"/>
            <a:ext cx="4066540" cy="276860"/>
          </a:xfrm>
          <a:prstGeom prst="rect">
            <a:avLst/>
          </a:prstGeom>
          <a:noFill/>
        </p:spPr>
        <p:txBody>
          <a:bodyPr wrap="none" rtlCol="0" anchor="t"/>
          <a:lstStyle/>
          <a:p>
            <a:pPr marL="0" indent="0">
              <a:lnSpc>
                <a:spcPts val="2180"/>
              </a:lnSpc>
              <a:buNone/>
            </a:pPr>
            <a:r>
              <a:rPr lang="en-US" sz="1745" b="1" dirty="0">
                <a:solidFill>
                  <a:srgbClr val="383838"/>
                </a:solidFill>
                <a:latin typeface="Patrick Hand" pitchFamily="34" charset="0"/>
                <a:ea typeface="Patrick Hand" pitchFamily="34" charset="-122"/>
                <a:cs typeface="Patrick Hand" pitchFamily="34" charset="-120"/>
              </a:rPr>
              <a:t>Darjeeling Mall Road Hotels</a:t>
            </a:r>
            <a:endParaRPr lang="en-US" sz="1745" dirty="0"/>
          </a:p>
        </p:txBody>
      </p:sp>
      <p:sp>
        <p:nvSpPr>
          <p:cNvPr id="8" name="Text 5"/>
          <p:cNvSpPr/>
          <p:nvPr/>
        </p:nvSpPr>
        <p:spPr>
          <a:xfrm>
            <a:off x="981710" y="4906645"/>
            <a:ext cx="4343400" cy="2480310"/>
          </a:xfrm>
          <a:prstGeom prst="rect">
            <a:avLst/>
          </a:prstGeom>
          <a:noFill/>
        </p:spPr>
        <p:txBody>
          <a:bodyPr wrap="square" rtlCol="0" anchor="t"/>
          <a:lstStyle/>
          <a:p>
            <a:pPr marL="0" indent="0">
              <a:lnSpc>
                <a:spcPts val="2790"/>
              </a:lnSpc>
              <a:buNone/>
            </a:pPr>
            <a:r>
              <a:rPr lang="en-US" sz="1745" dirty="0">
                <a:solidFill>
                  <a:srgbClr val="383838"/>
                </a:solidFill>
                <a:latin typeface="Patrick Hand" pitchFamily="34" charset="0"/>
                <a:ea typeface="Patrick Hand" pitchFamily="34" charset="-122"/>
                <a:cs typeface="Patrick Hand" pitchFamily="34" charset="-120"/>
              </a:rPr>
              <a:t>Our resort is conveniently located near Mall Road, making it easy for guests to explore the vibrant local scene. Enjoy shopping, dining, and sightseeing just steps away from your accommodation.</a:t>
            </a:r>
            <a:endParaRPr lang="en-US" sz="1745" dirty="0"/>
          </a:p>
        </p:txBody>
      </p:sp>
      <p:sp>
        <p:nvSpPr>
          <p:cNvPr id="9" name="Shape 6"/>
          <p:cNvSpPr/>
          <p:nvPr/>
        </p:nvSpPr>
        <p:spPr>
          <a:xfrm>
            <a:off x="5401310" y="4267835"/>
            <a:ext cx="3658870" cy="3348355"/>
          </a:xfrm>
          <a:prstGeom prst="roundRect">
            <a:avLst>
              <a:gd name="adj" fmla="val 3237"/>
            </a:avLst>
          </a:prstGeom>
          <a:solidFill>
            <a:srgbClr val="E6E6E6"/>
          </a:solidFill>
          <a:ln w="7620">
            <a:solidFill>
              <a:srgbClr val="CCCCCC"/>
            </a:solidFill>
            <a:prstDash val="solid"/>
          </a:ln>
        </p:spPr>
      </p:sp>
      <p:sp>
        <p:nvSpPr>
          <p:cNvPr id="10" name="Text 7"/>
          <p:cNvSpPr/>
          <p:nvPr/>
        </p:nvSpPr>
        <p:spPr>
          <a:xfrm>
            <a:off x="5469890" y="4274820"/>
            <a:ext cx="2750185" cy="499110"/>
          </a:xfrm>
          <a:prstGeom prst="rect">
            <a:avLst/>
          </a:prstGeom>
          <a:noFill/>
        </p:spPr>
        <p:txBody>
          <a:bodyPr wrap="none" rtlCol="0" anchor="t"/>
          <a:lstStyle/>
          <a:p>
            <a:pPr marL="0" indent="0">
              <a:lnSpc>
                <a:spcPts val="2180"/>
              </a:lnSpc>
              <a:buNone/>
            </a:pPr>
            <a:r>
              <a:rPr lang="en-US" sz="1745" b="1" dirty="0">
                <a:solidFill>
                  <a:srgbClr val="383838"/>
                </a:solidFill>
                <a:latin typeface="Patrick Hand" pitchFamily="34" charset="0"/>
                <a:ea typeface="Patrick Hand" pitchFamily="34" charset="-122"/>
                <a:cs typeface="Patrick Hand" pitchFamily="34" charset="-120"/>
              </a:rPr>
              <a:t>5 Star Hotels in Darjeeling</a:t>
            </a:r>
            <a:endParaRPr lang="en-US" sz="1745" dirty="0"/>
          </a:p>
        </p:txBody>
      </p:sp>
      <p:sp>
        <p:nvSpPr>
          <p:cNvPr id="11" name="Text 8"/>
          <p:cNvSpPr/>
          <p:nvPr/>
        </p:nvSpPr>
        <p:spPr>
          <a:xfrm>
            <a:off x="5658485" y="4728210"/>
            <a:ext cx="3273425" cy="2304415"/>
          </a:xfrm>
          <a:prstGeom prst="rect">
            <a:avLst/>
          </a:prstGeom>
          <a:noFill/>
        </p:spPr>
        <p:txBody>
          <a:bodyPr wrap="square" rtlCol="0" anchor="t"/>
          <a:lstStyle/>
          <a:p>
            <a:pPr marL="0" indent="0">
              <a:lnSpc>
                <a:spcPts val="2790"/>
              </a:lnSpc>
              <a:buNone/>
            </a:pPr>
            <a:r>
              <a:rPr lang="en-US" sz="1745" dirty="0">
                <a:solidFill>
                  <a:srgbClr val="383838"/>
                </a:solidFill>
                <a:latin typeface="Patrick Hand" pitchFamily="34" charset="0"/>
                <a:ea typeface="Patrick Hand" pitchFamily="34" charset="-122"/>
                <a:cs typeface="Patrick Hand" pitchFamily="34" charset="-120"/>
              </a:rPr>
              <a:t>Summit Swiss Heritage Resort &amp; Spa offers luxurious rooms and suites with stunning views of the Himalayas. Our </a:t>
            </a:r>
            <a:r>
              <a:rPr lang="en-US" sz="1745" u="sng" dirty="0">
                <a:solidFill>
                  <a:srgbClr val="666666"/>
                </a:solidFill>
                <a:latin typeface="Patrick Hand" pitchFamily="34" charset="0"/>
                <a:ea typeface="Patrick Hand" pitchFamily="34" charset="-122"/>
                <a:cs typeface="Patrick Hand" pitchFamily="34" charset="-120"/>
              </a:rPr>
              <a:t>5 star hotels in Darjeeling</a:t>
            </a:r>
            <a:r>
              <a:rPr lang="en-US" sz="1745" dirty="0">
                <a:solidFill>
                  <a:srgbClr val="383838"/>
                </a:solidFill>
                <a:latin typeface="Patrick Hand" pitchFamily="34" charset="0"/>
                <a:ea typeface="Patrick Hand" pitchFamily="34" charset="-122"/>
                <a:cs typeface="Patrick Hand" pitchFamily="34" charset="-120"/>
              </a:rPr>
              <a:t> ensure a comfortable and memorable stay.</a:t>
            </a:r>
            <a:endParaRPr lang="en-US" sz="1745" dirty="0"/>
          </a:p>
        </p:txBody>
      </p:sp>
      <p:sp>
        <p:nvSpPr>
          <p:cNvPr id="12" name="Shape 9"/>
          <p:cNvSpPr/>
          <p:nvPr/>
        </p:nvSpPr>
        <p:spPr>
          <a:xfrm>
            <a:off x="9283700" y="4267835"/>
            <a:ext cx="4904105" cy="3348355"/>
          </a:xfrm>
          <a:prstGeom prst="roundRect">
            <a:avLst>
              <a:gd name="adj" fmla="val 3237"/>
            </a:avLst>
          </a:prstGeom>
          <a:solidFill>
            <a:srgbClr val="E6E6E6"/>
          </a:solidFill>
          <a:ln w="7620">
            <a:solidFill>
              <a:srgbClr val="CCCCCC"/>
            </a:solidFill>
            <a:prstDash val="solid"/>
          </a:ln>
        </p:spPr>
      </p:sp>
      <p:sp>
        <p:nvSpPr>
          <p:cNvPr id="13" name="Text 10"/>
          <p:cNvSpPr/>
          <p:nvPr/>
        </p:nvSpPr>
        <p:spPr>
          <a:xfrm>
            <a:off x="9304734" y="4496753"/>
            <a:ext cx="2214563" cy="276820"/>
          </a:xfrm>
          <a:prstGeom prst="rect">
            <a:avLst/>
          </a:prstGeom>
          <a:noFill/>
        </p:spPr>
        <p:txBody>
          <a:bodyPr wrap="none" rtlCol="0" anchor="t"/>
          <a:lstStyle/>
          <a:p>
            <a:pPr marL="0" indent="0">
              <a:lnSpc>
                <a:spcPts val="2180"/>
              </a:lnSpc>
              <a:buNone/>
            </a:pPr>
            <a:r>
              <a:rPr lang="en-US" sz="1745" b="1" dirty="0">
                <a:solidFill>
                  <a:srgbClr val="383838"/>
                </a:solidFill>
                <a:latin typeface="Patrick Hand" pitchFamily="34" charset="0"/>
                <a:ea typeface="Patrick Hand" pitchFamily="34" charset="-122"/>
                <a:cs typeface="Patrick Hand" pitchFamily="34" charset="-120"/>
              </a:rPr>
              <a:t>Budget Hotels in Darjeeling</a:t>
            </a:r>
            <a:endParaRPr lang="en-US" sz="1745" dirty="0"/>
          </a:p>
        </p:txBody>
      </p:sp>
      <p:sp>
        <p:nvSpPr>
          <p:cNvPr id="14" name="Text 11"/>
          <p:cNvSpPr/>
          <p:nvPr/>
        </p:nvSpPr>
        <p:spPr>
          <a:xfrm>
            <a:off x="9304655" y="4906645"/>
            <a:ext cx="4773295" cy="2125980"/>
          </a:xfrm>
          <a:prstGeom prst="rect">
            <a:avLst/>
          </a:prstGeom>
          <a:noFill/>
        </p:spPr>
        <p:txBody>
          <a:bodyPr wrap="square" rtlCol="0" anchor="t"/>
          <a:lstStyle/>
          <a:p>
            <a:pPr marL="0" indent="0">
              <a:lnSpc>
                <a:spcPts val="2790"/>
              </a:lnSpc>
              <a:buNone/>
            </a:pPr>
            <a:r>
              <a:rPr lang="en-US" sz="1745" dirty="0">
                <a:solidFill>
                  <a:srgbClr val="383838"/>
                </a:solidFill>
                <a:latin typeface="Patrick Hand" pitchFamily="34" charset="0"/>
                <a:ea typeface="Patrick Hand" pitchFamily="34" charset="-122"/>
                <a:cs typeface="Patrick Hand" pitchFamily="34" charset="-120"/>
              </a:rPr>
              <a:t>We offer a range of accommodations to fit different budgets, ensuring that everyone can experience the luxury of Summit Swiss Heritage Resort &amp; Spa without breaking the bank.</a:t>
            </a:r>
            <a:endParaRPr lang="en-US" sz="174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9D9D9"/>
          </a:solidFill>
        </p:spPr>
      </p:sp>
      <p:sp>
        <p:nvSpPr>
          <p:cNvPr id="3" name="Shape 1"/>
          <p:cNvSpPr/>
          <p:nvPr/>
        </p:nvSpPr>
        <p:spPr>
          <a:xfrm>
            <a:off x="0" y="0"/>
            <a:ext cx="14435455" cy="8057515"/>
          </a:xfrm>
          <a:prstGeom prst="rect">
            <a:avLst/>
          </a:prstGeom>
          <a:solidFill>
            <a:srgbClr val="F7F7F7"/>
          </a:solidFill>
        </p:spPr>
      </p:sp>
      <p:pic>
        <p:nvPicPr>
          <p:cNvPr id="4" name="Image 0" descr="preencoded.png"/>
          <p:cNvPicPr>
            <a:picLocks noChangeAspect="1"/>
          </p:cNvPicPr>
          <p:nvPr/>
        </p:nvPicPr>
        <p:blipFill>
          <a:blip r:embed="rId1"/>
          <a:stretch>
            <a:fillRect/>
          </a:stretch>
        </p:blipFill>
        <p:spPr>
          <a:xfrm>
            <a:off x="0" y="0"/>
            <a:ext cx="14630400" cy="2784396"/>
          </a:xfrm>
          <a:prstGeom prst="rect">
            <a:avLst/>
          </a:prstGeom>
        </p:spPr>
      </p:pic>
      <p:sp>
        <p:nvSpPr>
          <p:cNvPr id="5" name="Text 2"/>
          <p:cNvSpPr/>
          <p:nvPr/>
        </p:nvSpPr>
        <p:spPr>
          <a:xfrm>
            <a:off x="2447925" y="3396972"/>
            <a:ext cx="5100876" cy="556855"/>
          </a:xfrm>
          <a:prstGeom prst="rect">
            <a:avLst/>
          </a:prstGeom>
          <a:noFill/>
        </p:spPr>
        <p:txBody>
          <a:bodyPr wrap="none" rtlCol="0" anchor="t"/>
          <a:lstStyle/>
          <a:p>
            <a:pPr marL="0" indent="0">
              <a:lnSpc>
                <a:spcPts val="4385"/>
              </a:lnSpc>
              <a:buNone/>
            </a:pPr>
            <a:r>
              <a:rPr lang="en-US" sz="3510" dirty="0">
                <a:solidFill>
                  <a:srgbClr val="383838"/>
                </a:solidFill>
                <a:latin typeface="Patrick Hand" pitchFamily="34" charset="0"/>
                <a:ea typeface="Patrick Hand" pitchFamily="34" charset="-122"/>
                <a:cs typeface="Patrick Hand" pitchFamily="34" charset="-120"/>
              </a:rPr>
              <a:t>Amenities to Enhance Your Stay</a:t>
            </a:r>
            <a:endParaRPr lang="en-US" sz="3510" dirty="0"/>
          </a:p>
        </p:txBody>
      </p:sp>
      <p:sp>
        <p:nvSpPr>
          <p:cNvPr id="6" name="Shape 3"/>
          <p:cNvSpPr/>
          <p:nvPr/>
        </p:nvSpPr>
        <p:spPr>
          <a:xfrm>
            <a:off x="2447925" y="4538424"/>
            <a:ext cx="501134" cy="501134"/>
          </a:xfrm>
          <a:prstGeom prst="roundRect">
            <a:avLst>
              <a:gd name="adj" fmla="val 20003"/>
            </a:avLst>
          </a:prstGeom>
          <a:solidFill>
            <a:srgbClr val="E6E6E6"/>
          </a:solidFill>
          <a:ln w="7620">
            <a:solidFill>
              <a:srgbClr val="CCCCCC"/>
            </a:solidFill>
            <a:prstDash val="solid"/>
          </a:ln>
        </p:spPr>
      </p:sp>
      <p:sp>
        <p:nvSpPr>
          <p:cNvPr id="7" name="Text 4"/>
          <p:cNvSpPr/>
          <p:nvPr/>
        </p:nvSpPr>
        <p:spPr>
          <a:xfrm>
            <a:off x="2649974" y="4655344"/>
            <a:ext cx="97036" cy="267295"/>
          </a:xfrm>
          <a:prstGeom prst="rect">
            <a:avLst/>
          </a:prstGeom>
          <a:noFill/>
        </p:spPr>
        <p:txBody>
          <a:bodyPr wrap="none" rtlCol="0" anchor="t"/>
          <a:lstStyle/>
          <a:p>
            <a:pPr marL="0" indent="0" algn="ctr">
              <a:lnSpc>
                <a:spcPts val="2105"/>
              </a:lnSpc>
              <a:buNone/>
            </a:pPr>
            <a:r>
              <a:rPr lang="en-US" sz="2105" dirty="0">
                <a:solidFill>
                  <a:srgbClr val="383838"/>
                </a:solidFill>
                <a:latin typeface="Patrick Hand" pitchFamily="34" charset="0"/>
                <a:ea typeface="Patrick Hand" pitchFamily="34" charset="-122"/>
                <a:cs typeface="Patrick Hand" pitchFamily="34" charset="-120"/>
              </a:rPr>
              <a:t>1</a:t>
            </a:r>
            <a:endParaRPr lang="en-US" sz="2105" dirty="0"/>
          </a:p>
        </p:txBody>
      </p:sp>
      <p:sp>
        <p:nvSpPr>
          <p:cNvPr id="8" name="Text 5"/>
          <p:cNvSpPr/>
          <p:nvPr/>
        </p:nvSpPr>
        <p:spPr>
          <a:xfrm>
            <a:off x="3171706" y="4538424"/>
            <a:ext cx="2227540" cy="278368"/>
          </a:xfrm>
          <a:prstGeom prst="rect">
            <a:avLst/>
          </a:prstGeom>
          <a:noFill/>
        </p:spPr>
        <p:txBody>
          <a:bodyPr wrap="none" rtlCol="0" anchor="t"/>
          <a:lstStyle/>
          <a:p>
            <a:pPr marL="0" indent="0">
              <a:lnSpc>
                <a:spcPts val="2190"/>
              </a:lnSpc>
              <a:buNone/>
            </a:pPr>
            <a:r>
              <a:rPr lang="en-US" sz="1755" b="1" dirty="0">
                <a:solidFill>
                  <a:srgbClr val="383838"/>
                </a:solidFill>
                <a:latin typeface="Patrick Hand" pitchFamily="34" charset="0"/>
                <a:ea typeface="Patrick Hand" pitchFamily="34" charset="-122"/>
                <a:cs typeface="Patrick Hand" pitchFamily="34" charset="-120"/>
              </a:rPr>
              <a:t>Outdoor Pools</a:t>
            </a:r>
            <a:endParaRPr lang="en-US" sz="1755" dirty="0"/>
          </a:p>
        </p:txBody>
      </p:sp>
      <p:sp>
        <p:nvSpPr>
          <p:cNvPr id="9" name="Text 6"/>
          <p:cNvSpPr/>
          <p:nvPr/>
        </p:nvSpPr>
        <p:spPr>
          <a:xfrm>
            <a:off x="3171706" y="4950381"/>
            <a:ext cx="4032171" cy="712708"/>
          </a:xfrm>
          <a:prstGeom prst="rect">
            <a:avLst/>
          </a:prstGeom>
          <a:noFill/>
        </p:spPr>
        <p:txBody>
          <a:bodyPr wrap="square" rtlCol="0" anchor="t"/>
          <a:lstStyle/>
          <a:p>
            <a:pPr marL="0" indent="0">
              <a:lnSpc>
                <a:spcPts val="2805"/>
              </a:lnSpc>
              <a:buNone/>
            </a:pPr>
            <a:r>
              <a:rPr lang="en-US" sz="1755" dirty="0">
                <a:solidFill>
                  <a:srgbClr val="383838"/>
                </a:solidFill>
                <a:latin typeface="Patrick Hand" pitchFamily="34" charset="0"/>
                <a:ea typeface="Patrick Hand" pitchFamily="34" charset="-122"/>
                <a:cs typeface="Patrick Hand" pitchFamily="34" charset="-120"/>
              </a:rPr>
              <a:t>Enjoy a refreshing dip in the pool while enjoying the breathtaking mountain views.</a:t>
            </a:r>
            <a:endParaRPr lang="en-US" sz="1755" dirty="0"/>
          </a:p>
        </p:txBody>
      </p:sp>
      <p:sp>
        <p:nvSpPr>
          <p:cNvPr id="10" name="Shape 7"/>
          <p:cNvSpPr/>
          <p:nvPr/>
        </p:nvSpPr>
        <p:spPr>
          <a:xfrm>
            <a:off x="7426523" y="4538424"/>
            <a:ext cx="501134" cy="501134"/>
          </a:xfrm>
          <a:prstGeom prst="roundRect">
            <a:avLst>
              <a:gd name="adj" fmla="val 20003"/>
            </a:avLst>
          </a:prstGeom>
          <a:solidFill>
            <a:srgbClr val="E6E6E6"/>
          </a:solidFill>
          <a:ln w="7620">
            <a:solidFill>
              <a:srgbClr val="CCCCCC"/>
            </a:solidFill>
            <a:prstDash val="solid"/>
          </a:ln>
        </p:spPr>
      </p:sp>
      <p:sp>
        <p:nvSpPr>
          <p:cNvPr id="11" name="Text 8"/>
          <p:cNvSpPr/>
          <p:nvPr/>
        </p:nvSpPr>
        <p:spPr>
          <a:xfrm>
            <a:off x="7614523" y="4655344"/>
            <a:ext cx="125135" cy="267295"/>
          </a:xfrm>
          <a:prstGeom prst="rect">
            <a:avLst/>
          </a:prstGeom>
          <a:noFill/>
        </p:spPr>
        <p:txBody>
          <a:bodyPr wrap="none" rtlCol="0" anchor="t"/>
          <a:lstStyle/>
          <a:p>
            <a:pPr marL="0" indent="0" algn="ctr">
              <a:lnSpc>
                <a:spcPts val="2105"/>
              </a:lnSpc>
              <a:buNone/>
            </a:pPr>
            <a:r>
              <a:rPr lang="en-US" sz="2105" dirty="0">
                <a:solidFill>
                  <a:srgbClr val="383838"/>
                </a:solidFill>
                <a:latin typeface="Patrick Hand" pitchFamily="34" charset="0"/>
                <a:ea typeface="Patrick Hand" pitchFamily="34" charset="-122"/>
                <a:cs typeface="Patrick Hand" pitchFamily="34" charset="-120"/>
              </a:rPr>
              <a:t>2</a:t>
            </a:r>
            <a:endParaRPr lang="en-US" sz="2105" dirty="0"/>
          </a:p>
        </p:txBody>
      </p:sp>
      <p:sp>
        <p:nvSpPr>
          <p:cNvPr id="12" name="Text 9"/>
          <p:cNvSpPr/>
          <p:nvPr/>
        </p:nvSpPr>
        <p:spPr>
          <a:xfrm>
            <a:off x="8150304" y="4538424"/>
            <a:ext cx="2227540" cy="278368"/>
          </a:xfrm>
          <a:prstGeom prst="rect">
            <a:avLst/>
          </a:prstGeom>
          <a:noFill/>
        </p:spPr>
        <p:txBody>
          <a:bodyPr wrap="none" rtlCol="0" anchor="t"/>
          <a:lstStyle/>
          <a:p>
            <a:pPr marL="0" indent="0">
              <a:lnSpc>
                <a:spcPts val="2190"/>
              </a:lnSpc>
              <a:buNone/>
            </a:pPr>
            <a:r>
              <a:rPr lang="en-US" sz="1755" b="1" dirty="0">
                <a:solidFill>
                  <a:srgbClr val="383838"/>
                </a:solidFill>
                <a:latin typeface="Patrick Hand" pitchFamily="34" charset="0"/>
                <a:ea typeface="Patrick Hand" pitchFamily="34" charset="-122"/>
                <a:cs typeface="Patrick Hand" pitchFamily="34" charset="-120"/>
              </a:rPr>
              <a:t>Spa and Wellness Centers</a:t>
            </a:r>
            <a:endParaRPr lang="en-US" sz="1755" dirty="0"/>
          </a:p>
        </p:txBody>
      </p:sp>
      <p:sp>
        <p:nvSpPr>
          <p:cNvPr id="13" name="Text 10"/>
          <p:cNvSpPr/>
          <p:nvPr/>
        </p:nvSpPr>
        <p:spPr>
          <a:xfrm>
            <a:off x="8150304" y="4950381"/>
            <a:ext cx="4032171" cy="712708"/>
          </a:xfrm>
          <a:prstGeom prst="rect">
            <a:avLst/>
          </a:prstGeom>
          <a:noFill/>
        </p:spPr>
        <p:txBody>
          <a:bodyPr wrap="square" rtlCol="0" anchor="t"/>
          <a:lstStyle/>
          <a:p>
            <a:pPr marL="0" indent="0">
              <a:lnSpc>
                <a:spcPts val="2805"/>
              </a:lnSpc>
              <a:buNone/>
            </a:pPr>
            <a:r>
              <a:rPr lang="en-US" sz="1755" dirty="0">
                <a:solidFill>
                  <a:srgbClr val="383838"/>
                </a:solidFill>
                <a:latin typeface="Patrick Hand" pitchFamily="34" charset="0"/>
                <a:ea typeface="Patrick Hand" pitchFamily="34" charset="-122"/>
                <a:cs typeface="Patrick Hand" pitchFamily="34" charset="-120"/>
              </a:rPr>
              <a:t>Indulge in rejuvenating spa treatments and wellness services to enhance your experience.</a:t>
            </a:r>
            <a:endParaRPr lang="en-US" sz="1755" dirty="0"/>
          </a:p>
        </p:txBody>
      </p:sp>
      <p:sp>
        <p:nvSpPr>
          <p:cNvPr id="14" name="Shape 11"/>
          <p:cNvSpPr/>
          <p:nvPr/>
        </p:nvSpPr>
        <p:spPr>
          <a:xfrm>
            <a:off x="2447925" y="6136243"/>
            <a:ext cx="501134" cy="501134"/>
          </a:xfrm>
          <a:prstGeom prst="roundRect">
            <a:avLst>
              <a:gd name="adj" fmla="val 20003"/>
            </a:avLst>
          </a:prstGeom>
          <a:solidFill>
            <a:srgbClr val="E6E6E6"/>
          </a:solidFill>
          <a:ln w="7620">
            <a:solidFill>
              <a:srgbClr val="CCCCCC"/>
            </a:solidFill>
            <a:prstDash val="solid"/>
          </a:ln>
        </p:spPr>
      </p:sp>
      <p:sp>
        <p:nvSpPr>
          <p:cNvPr id="15" name="Text 12"/>
          <p:cNvSpPr/>
          <p:nvPr/>
        </p:nvSpPr>
        <p:spPr>
          <a:xfrm>
            <a:off x="2638544" y="6253163"/>
            <a:ext cx="119777" cy="267295"/>
          </a:xfrm>
          <a:prstGeom prst="rect">
            <a:avLst/>
          </a:prstGeom>
          <a:noFill/>
        </p:spPr>
        <p:txBody>
          <a:bodyPr wrap="none" rtlCol="0" anchor="t"/>
          <a:lstStyle/>
          <a:p>
            <a:pPr marL="0" indent="0" algn="ctr">
              <a:lnSpc>
                <a:spcPts val="2105"/>
              </a:lnSpc>
              <a:buNone/>
            </a:pPr>
            <a:r>
              <a:rPr lang="en-US" sz="2105" dirty="0">
                <a:solidFill>
                  <a:srgbClr val="383838"/>
                </a:solidFill>
                <a:latin typeface="Patrick Hand" pitchFamily="34" charset="0"/>
                <a:ea typeface="Patrick Hand" pitchFamily="34" charset="-122"/>
                <a:cs typeface="Patrick Hand" pitchFamily="34" charset="-120"/>
              </a:rPr>
              <a:t>3</a:t>
            </a:r>
            <a:endParaRPr lang="en-US" sz="2105" dirty="0"/>
          </a:p>
        </p:txBody>
      </p:sp>
      <p:sp>
        <p:nvSpPr>
          <p:cNvPr id="16" name="Text 13"/>
          <p:cNvSpPr/>
          <p:nvPr/>
        </p:nvSpPr>
        <p:spPr>
          <a:xfrm>
            <a:off x="3171706" y="6136243"/>
            <a:ext cx="2227540" cy="278368"/>
          </a:xfrm>
          <a:prstGeom prst="rect">
            <a:avLst/>
          </a:prstGeom>
          <a:noFill/>
        </p:spPr>
        <p:txBody>
          <a:bodyPr wrap="none" rtlCol="0" anchor="t"/>
          <a:lstStyle/>
          <a:p>
            <a:pPr marL="0" indent="0">
              <a:lnSpc>
                <a:spcPts val="2190"/>
              </a:lnSpc>
              <a:buNone/>
            </a:pPr>
            <a:r>
              <a:rPr lang="en-US" sz="1755" b="1" dirty="0">
                <a:solidFill>
                  <a:srgbClr val="383838"/>
                </a:solidFill>
                <a:latin typeface="Patrick Hand" pitchFamily="34" charset="0"/>
                <a:ea typeface="Patrick Hand" pitchFamily="34" charset="-122"/>
                <a:cs typeface="Patrick Hand" pitchFamily="34" charset="-120"/>
              </a:rPr>
              <a:t>Fine Dining Restaurants</a:t>
            </a:r>
            <a:endParaRPr lang="en-US" sz="1755" dirty="0"/>
          </a:p>
        </p:txBody>
      </p:sp>
      <p:sp>
        <p:nvSpPr>
          <p:cNvPr id="17" name="Text 14"/>
          <p:cNvSpPr/>
          <p:nvPr/>
        </p:nvSpPr>
        <p:spPr>
          <a:xfrm>
            <a:off x="3171706" y="6548199"/>
            <a:ext cx="4032171" cy="712708"/>
          </a:xfrm>
          <a:prstGeom prst="rect">
            <a:avLst/>
          </a:prstGeom>
          <a:noFill/>
        </p:spPr>
        <p:txBody>
          <a:bodyPr wrap="square" rtlCol="0" anchor="t"/>
          <a:lstStyle/>
          <a:p>
            <a:pPr marL="0" indent="0">
              <a:lnSpc>
                <a:spcPts val="2805"/>
              </a:lnSpc>
              <a:buNone/>
            </a:pPr>
            <a:r>
              <a:rPr lang="en-US" sz="1755" dirty="0">
                <a:solidFill>
                  <a:srgbClr val="383838"/>
                </a:solidFill>
                <a:latin typeface="Patrick Hand" pitchFamily="34" charset="0"/>
                <a:ea typeface="Patrick Hand" pitchFamily="34" charset="-122"/>
                <a:cs typeface="Patrick Hand" pitchFamily="34" charset="-120"/>
              </a:rPr>
              <a:t>Explore a range of culinary options, from local delicacies to international cuisines.</a:t>
            </a:r>
            <a:endParaRPr lang="en-US" sz="1755" dirty="0"/>
          </a:p>
        </p:txBody>
      </p:sp>
      <p:sp>
        <p:nvSpPr>
          <p:cNvPr id="18" name="Shape 15"/>
          <p:cNvSpPr/>
          <p:nvPr/>
        </p:nvSpPr>
        <p:spPr>
          <a:xfrm>
            <a:off x="7426523" y="6136243"/>
            <a:ext cx="501134" cy="501134"/>
          </a:xfrm>
          <a:prstGeom prst="roundRect">
            <a:avLst>
              <a:gd name="adj" fmla="val 20003"/>
            </a:avLst>
          </a:prstGeom>
          <a:solidFill>
            <a:srgbClr val="E6E6E6"/>
          </a:solidFill>
          <a:ln w="7620">
            <a:solidFill>
              <a:srgbClr val="CCCCCC"/>
            </a:solidFill>
            <a:prstDash val="solid"/>
          </a:ln>
        </p:spPr>
      </p:sp>
      <p:sp>
        <p:nvSpPr>
          <p:cNvPr id="19" name="Text 16"/>
          <p:cNvSpPr/>
          <p:nvPr/>
        </p:nvSpPr>
        <p:spPr>
          <a:xfrm>
            <a:off x="7626906" y="6253163"/>
            <a:ext cx="100251" cy="267295"/>
          </a:xfrm>
          <a:prstGeom prst="rect">
            <a:avLst/>
          </a:prstGeom>
          <a:noFill/>
        </p:spPr>
        <p:txBody>
          <a:bodyPr wrap="none" rtlCol="0" anchor="t"/>
          <a:lstStyle/>
          <a:p>
            <a:pPr marL="0" indent="0" algn="ctr">
              <a:lnSpc>
                <a:spcPts val="2105"/>
              </a:lnSpc>
              <a:buNone/>
            </a:pPr>
            <a:r>
              <a:rPr lang="en-US" sz="2105" dirty="0">
                <a:solidFill>
                  <a:srgbClr val="383838"/>
                </a:solidFill>
                <a:latin typeface="Patrick Hand" pitchFamily="34" charset="0"/>
                <a:ea typeface="Patrick Hand" pitchFamily="34" charset="-122"/>
                <a:cs typeface="Patrick Hand" pitchFamily="34" charset="-120"/>
              </a:rPr>
              <a:t>4</a:t>
            </a:r>
            <a:endParaRPr lang="en-US" sz="2105" dirty="0"/>
          </a:p>
        </p:txBody>
      </p:sp>
      <p:sp>
        <p:nvSpPr>
          <p:cNvPr id="20" name="Text 17"/>
          <p:cNvSpPr/>
          <p:nvPr/>
        </p:nvSpPr>
        <p:spPr>
          <a:xfrm>
            <a:off x="8150304" y="6136243"/>
            <a:ext cx="2227540" cy="278368"/>
          </a:xfrm>
          <a:prstGeom prst="rect">
            <a:avLst/>
          </a:prstGeom>
          <a:noFill/>
        </p:spPr>
        <p:txBody>
          <a:bodyPr wrap="none" rtlCol="0" anchor="t"/>
          <a:lstStyle/>
          <a:p>
            <a:pPr marL="0" indent="0">
              <a:lnSpc>
                <a:spcPts val="2190"/>
              </a:lnSpc>
              <a:buNone/>
            </a:pPr>
            <a:r>
              <a:rPr lang="en-US" sz="1755" b="1" dirty="0">
                <a:solidFill>
                  <a:srgbClr val="383838"/>
                </a:solidFill>
                <a:latin typeface="Patrick Hand" pitchFamily="34" charset="0"/>
                <a:ea typeface="Patrick Hand" pitchFamily="34" charset="-122"/>
                <a:cs typeface="Patrick Hand" pitchFamily="34" charset="-120"/>
              </a:rPr>
              <a:t>Fitness Centers</a:t>
            </a:r>
            <a:endParaRPr lang="en-US" sz="1755" dirty="0"/>
          </a:p>
        </p:txBody>
      </p:sp>
      <p:sp>
        <p:nvSpPr>
          <p:cNvPr id="21" name="Text 18"/>
          <p:cNvSpPr/>
          <p:nvPr/>
        </p:nvSpPr>
        <p:spPr>
          <a:xfrm>
            <a:off x="8150304" y="6548199"/>
            <a:ext cx="4032171" cy="1069062"/>
          </a:xfrm>
          <a:prstGeom prst="rect">
            <a:avLst/>
          </a:prstGeom>
          <a:noFill/>
        </p:spPr>
        <p:txBody>
          <a:bodyPr wrap="square" rtlCol="0" anchor="t"/>
          <a:lstStyle/>
          <a:p>
            <a:pPr marL="0" indent="0">
              <a:lnSpc>
                <a:spcPts val="2805"/>
              </a:lnSpc>
              <a:buNone/>
            </a:pPr>
            <a:r>
              <a:rPr lang="en-US" sz="1755" dirty="0">
                <a:solidFill>
                  <a:srgbClr val="383838"/>
                </a:solidFill>
                <a:latin typeface="Patrick Hand" pitchFamily="34" charset="0"/>
                <a:ea typeface="Patrick Hand" pitchFamily="34" charset="-122"/>
                <a:cs typeface="Patrick Hand" pitchFamily="34" charset="-120"/>
              </a:rPr>
              <a:t>Stay active during your stay with state-of-the-art fitness centers, offering a variety of equipment.</a:t>
            </a:r>
            <a:endParaRPr lang="en-US" sz="175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9D9D9"/>
          </a:solidFill>
        </p:spPr>
      </p:sp>
      <p:sp>
        <p:nvSpPr>
          <p:cNvPr id="3" name="Shape 1"/>
          <p:cNvSpPr/>
          <p:nvPr/>
        </p:nvSpPr>
        <p:spPr>
          <a:xfrm>
            <a:off x="0" y="0"/>
            <a:ext cx="14630400" cy="8000365"/>
          </a:xfrm>
          <a:prstGeom prst="rect">
            <a:avLst/>
          </a:prstGeom>
          <a:solidFill>
            <a:srgbClr val="F7F7F7"/>
          </a:solidFill>
        </p:spPr>
      </p:sp>
      <p:pic>
        <p:nvPicPr>
          <p:cNvPr id="4" name="Image 0" descr="preencoded.png"/>
          <p:cNvPicPr>
            <a:picLocks noChangeAspect="1"/>
          </p:cNvPicPr>
          <p:nvPr/>
        </p:nvPicPr>
        <p:blipFill>
          <a:blip r:embed="rId1"/>
          <a:stretch>
            <a:fillRect/>
          </a:stretch>
        </p:blipFill>
        <p:spPr>
          <a:xfrm>
            <a:off x="0" y="0"/>
            <a:ext cx="14630400" cy="3063359"/>
          </a:xfrm>
          <a:prstGeom prst="rect">
            <a:avLst/>
          </a:prstGeom>
        </p:spPr>
      </p:pic>
      <p:sp>
        <p:nvSpPr>
          <p:cNvPr id="5" name="Text 2"/>
          <p:cNvSpPr/>
          <p:nvPr/>
        </p:nvSpPr>
        <p:spPr>
          <a:xfrm>
            <a:off x="1960364" y="3738563"/>
            <a:ext cx="8267819" cy="612696"/>
          </a:xfrm>
          <a:prstGeom prst="rect">
            <a:avLst/>
          </a:prstGeom>
          <a:noFill/>
        </p:spPr>
        <p:txBody>
          <a:bodyPr wrap="none" rtlCol="0" anchor="t"/>
          <a:lstStyle/>
          <a:p>
            <a:pPr marL="0" indent="0">
              <a:lnSpc>
                <a:spcPts val="4825"/>
              </a:lnSpc>
              <a:buNone/>
            </a:pPr>
            <a:r>
              <a:rPr lang="en-US" sz="3860" dirty="0">
                <a:solidFill>
                  <a:srgbClr val="383838"/>
                </a:solidFill>
                <a:latin typeface="Patrick Hand" pitchFamily="34" charset="0"/>
                <a:ea typeface="Patrick Hand" pitchFamily="34" charset="-122"/>
                <a:cs typeface="Patrick Hand" pitchFamily="34" charset="-120"/>
              </a:rPr>
              <a:t>Dining Options: Local and International Cuisine</a:t>
            </a:r>
            <a:endParaRPr lang="en-US" sz="3860" dirty="0"/>
          </a:p>
        </p:txBody>
      </p:sp>
      <p:sp>
        <p:nvSpPr>
          <p:cNvPr id="6" name="Shape 3"/>
          <p:cNvSpPr/>
          <p:nvPr/>
        </p:nvSpPr>
        <p:spPr>
          <a:xfrm>
            <a:off x="1960364" y="4718804"/>
            <a:ext cx="10709672" cy="2835593"/>
          </a:xfrm>
          <a:prstGeom prst="roundRect">
            <a:avLst>
              <a:gd name="adj" fmla="val 3889"/>
            </a:avLst>
          </a:prstGeom>
          <a:noFill/>
          <a:ln w="15240">
            <a:solidFill>
              <a:srgbClr val="000000">
                <a:alpha val="8000"/>
              </a:srgbClr>
            </a:solidFill>
            <a:prstDash val="solid"/>
          </a:ln>
        </p:spPr>
      </p:sp>
      <p:sp>
        <p:nvSpPr>
          <p:cNvPr id="7" name="Shape 4"/>
          <p:cNvSpPr/>
          <p:nvPr/>
        </p:nvSpPr>
        <p:spPr>
          <a:xfrm>
            <a:off x="1975604" y="4734044"/>
            <a:ext cx="10679192" cy="701278"/>
          </a:xfrm>
          <a:prstGeom prst="rect">
            <a:avLst/>
          </a:prstGeom>
          <a:solidFill>
            <a:srgbClr val="FFFFFF">
              <a:alpha val="4000"/>
            </a:srgbClr>
          </a:solidFill>
        </p:spPr>
      </p:sp>
      <p:sp>
        <p:nvSpPr>
          <p:cNvPr id="8" name="Text 5"/>
          <p:cNvSpPr/>
          <p:nvPr/>
        </p:nvSpPr>
        <p:spPr>
          <a:xfrm>
            <a:off x="2220635" y="4888706"/>
            <a:ext cx="4845725" cy="391954"/>
          </a:xfrm>
          <a:prstGeom prst="rect">
            <a:avLst/>
          </a:prstGeom>
          <a:noFill/>
        </p:spPr>
        <p:txBody>
          <a:bodyPr wrap="none" rtlCol="0" anchor="t"/>
          <a:lstStyle/>
          <a:p>
            <a:pPr marL="0" indent="0">
              <a:lnSpc>
                <a:spcPts val="3090"/>
              </a:lnSpc>
              <a:buNone/>
            </a:pPr>
            <a:r>
              <a:rPr lang="en-US" sz="1930" dirty="0">
                <a:solidFill>
                  <a:srgbClr val="383838"/>
                </a:solidFill>
                <a:latin typeface="Patrick Hand" pitchFamily="34" charset="0"/>
                <a:ea typeface="Patrick Hand" pitchFamily="34" charset="-122"/>
                <a:cs typeface="Patrick Hand" pitchFamily="34" charset="-120"/>
              </a:rPr>
              <a:t>Local Cuisine</a:t>
            </a:r>
            <a:endParaRPr lang="en-US" sz="1930" dirty="0"/>
          </a:p>
        </p:txBody>
      </p:sp>
      <p:sp>
        <p:nvSpPr>
          <p:cNvPr id="9" name="Text 6"/>
          <p:cNvSpPr/>
          <p:nvPr/>
        </p:nvSpPr>
        <p:spPr>
          <a:xfrm>
            <a:off x="7564041" y="4888706"/>
            <a:ext cx="4845725" cy="391954"/>
          </a:xfrm>
          <a:prstGeom prst="rect">
            <a:avLst/>
          </a:prstGeom>
          <a:noFill/>
        </p:spPr>
        <p:txBody>
          <a:bodyPr wrap="none" rtlCol="0" anchor="t"/>
          <a:lstStyle/>
          <a:p>
            <a:pPr marL="0" indent="0">
              <a:lnSpc>
                <a:spcPts val="3090"/>
              </a:lnSpc>
              <a:buNone/>
            </a:pPr>
            <a:r>
              <a:rPr lang="en-US" sz="1930" dirty="0">
                <a:solidFill>
                  <a:srgbClr val="383838"/>
                </a:solidFill>
                <a:latin typeface="Patrick Hand" pitchFamily="34" charset="0"/>
                <a:ea typeface="Patrick Hand" pitchFamily="34" charset="-122"/>
                <a:cs typeface="Patrick Hand" pitchFamily="34" charset="-120"/>
              </a:rPr>
              <a:t>International Cuisine</a:t>
            </a:r>
            <a:endParaRPr lang="en-US" sz="1930" dirty="0"/>
          </a:p>
        </p:txBody>
      </p:sp>
      <p:sp>
        <p:nvSpPr>
          <p:cNvPr id="10" name="Shape 7"/>
          <p:cNvSpPr/>
          <p:nvPr/>
        </p:nvSpPr>
        <p:spPr>
          <a:xfrm>
            <a:off x="1975604" y="5435322"/>
            <a:ext cx="10679192" cy="701278"/>
          </a:xfrm>
          <a:prstGeom prst="rect">
            <a:avLst/>
          </a:prstGeom>
          <a:solidFill>
            <a:srgbClr val="000000">
              <a:alpha val="4000"/>
            </a:srgbClr>
          </a:solidFill>
        </p:spPr>
      </p:sp>
      <p:sp>
        <p:nvSpPr>
          <p:cNvPr id="11" name="Text 8"/>
          <p:cNvSpPr/>
          <p:nvPr/>
        </p:nvSpPr>
        <p:spPr>
          <a:xfrm>
            <a:off x="2220635" y="5589984"/>
            <a:ext cx="4845725" cy="391954"/>
          </a:xfrm>
          <a:prstGeom prst="rect">
            <a:avLst/>
          </a:prstGeom>
          <a:noFill/>
        </p:spPr>
        <p:txBody>
          <a:bodyPr wrap="none" rtlCol="0" anchor="t"/>
          <a:lstStyle/>
          <a:p>
            <a:pPr marL="0" indent="0">
              <a:lnSpc>
                <a:spcPts val="3090"/>
              </a:lnSpc>
              <a:buNone/>
            </a:pPr>
            <a:r>
              <a:rPr lang="en-US" sz="1930" dirty="0">
                <a:solidFill>
                  <a:srgbClr val="383838"/>
                </a:solidFill>
                <a:latin typeface="Patrick Hand" pitchFamily="34" charset="0"/>
                <a:ea typeface="Patrick Hand" pitchFamily="34" charset="-122"/>
                <a:cs typeface="Patrick Hand" pitchFamily="34" charset="-120"/>
              </a:rPr>
              <a:t>Momos</a:t>
            </a:r>
            <a:endParaRPr lang="en-US" sz="1930" dirty="0"/>
          </a:p>
        </p:txBody>
      </p:sp>
      <p:sp>
        <p:nvSpPr>
          <p:cNvPr id="12" name="Text 9"/>
          <p:cNvSpPr/>
          <p:nvPr/>
        </p:nvSpPr>
        <p:spPr>
          <a:xfrm>
            <a:off x="7564041" y="5589984"/>
            <a:ext cx="4845725" cy="391954"/>
          </a:xfrm>
          <a:prstGeom prst="rect">
            <a:avLst/>
          </a:prstGeom>
          <a:noFill/>
        </p:spPr>
        <p:txBody>
          <a:bodyPr wrap="none" rtlCol="0" anchor="t"/>
          <a:lstStyle/>
          <a:p>
            <a:pPr marL="0" indent="0">
              <a:lnSpc>
                <a:spcPts val="3090"/>
              </a:lnSpc>
              <a:buNone/>
            </a:pPr>
            <a:r>
              <a:rPr lang="en-US" sz="1930" dirty="0">
                <a:solidFill>
                  <a:srgbClr val="383838"/>
                </a:solidFill>
                <a:latin typeface="Patrick Hand" pitchFamily="34" charset="0"/>
                <a:ea typeface="Patrick Hand" pitchFamily="34" charset="-122"/>
                <a:cs typeface="Patrick Hand" pitchFamily="34" charset="-120"/>
              </a:rPr>
              <a:t>Italian</a:t>
            </a:r>
            <a:endParaRPr lang="en-US" sz="1930" dirty="0"/>
          </a:p>
        </p:txBody>
      </p:sp>
      <p:sp>
        <p:nvSpPr>
          <p:cNvPr id="13" name="Shape 10"/>
          <p:cNvSpPr/>
          <p:nvPr/>
        </p:nvSpPr>
        <p:spPr>
          <a:xfrm>
            <a:off x="1975604" y="6136600"/>
            <a:ext cx="10679192" cy="701278"/>
          </a:xfrm>
          <a:prstGeom prst="rect">
            <a:avLst/>
          </a:prstGeom>
          <a:solidFill>
            <a:srgbClr val="FFFFFF">
              <a:alpha val="4000"/>
            </a:srgbClr>
          </a:solidFill>
        </p:spPr>
      </p:sp>
      <p:sp>
        <p:nvSpPr>
          <p:cNvPr id="14" name="Text 11"/>
          <p:cNvSpPr/>
          <p:nvPr/>
        </p:nvSpPr>
        <p:spPr>
          <a:xfrm>
            <a:off x="2220635" y="6291263"/>
            <a:ext cx="4845725" cy="391954"/>
          </a:xfrm>
          <a:prstGeom prst="rect">
            <a:avLst/>
          </a:prstGeom>
          <a:noFill/>
        </p:spPr>
        <p:txBody>
          <a:bodyPr wrap="none" rtlCol="0" anchor="t"/>
          <a:lstStyle/>
          <a:p>
            <a:pPr marL="0" indent="0">
              <a:lnSpc>
                <a:spcPts val="3090"/>
              </a:lnSpc>
              <a:buNone/>
            </a:pPr>
            <a:r>
              <a:rPr lang="en-US" sz="1930" dirty="0">
                <a:solidFill>
                  <a:srgbClr val="383838"/>
                </a:solidFill>
                <a:latin typeface="Patrick Hand" pitchFamily="34" charset="0"/>
                <a:ea typeface="Patrick Hand" pitchFamily="34" charset="-122"/>
                <a:cs typeface="Patrick Hand" pitchFamily="34" charset="-120"/>
              </a:rPr>
              <a:t>Thukpa</a:t>
            </a:r>
            <a:endParaRPr lang="en-US" sz="1930" dirty="0"/>
          </a:p>
        </p:txBody>
      </p:sp>
      <p:sp>
        <p:nvSpPr>
          <p:cNvPr id="15" name="Text 12"/>
          <p:cNvSpPr/>
          <p:nvPr/>
        </p:nvSpPr>
        <p:spPr>
          <a:xfrm>
            <a:off x="7564041" y="6291263"/>
            <a:ext cx="4845725" cy="391954"/>
          </a:xfrm>
          <a:prstGeom prst="rect">
            <a:avLst/>
          </a:prstGeom>
          <a:noFill/>
        </p:spPr>
        <p:txBody>
          <a:bodyPr wrap="none" rtlCol="0" anchor="t"/>
          <a:lstStyle/>
          <a:p>
            <a:pPr marL="0" indent="0">
              <a:lnSpc>
                <a:spcPts val="3090"/>
              </a:lnSpc>
              <a:buNone/>
            </a:pPr>
            <a:r>
              <a:rPr lang="en-US" sz="1930" dirty="0">
                <a:solidFill>
                  <a:srgbClr val="383838"/>
                </a:solidFill>
                <a:latin typeface="Patrick Hand" pitchFamily="34" charset="0"/>
                <a:ea typeface="Patrick Hand" pitchFamily="34" charset="-122"/>
                <a:cs typeface="Patrick Hand" pitchFamily="34" charset="-120"/>
              </a:rPr>
              <a:t>Chinese</a:t>
            </a:r>
            <a:endParaRPr lang="en-US" sz="1930" dirty="0"/>
          </a:p>
        </p:txBody>
      </p:sp>
      <p:sp>
        <p:nvSpPr>
          <p:cNvPr id="16" name="Shape 13"/>
          <p:cNvSpPr/>
          <p:nvPr/>
        </p:nvSpPr>
        <p:spPr>
          <a:xfrm>
            <a:off x="1975604" y="6837878"/>
            <a:ext cx="10679192" cy="701278"/>
          </a:xfrm>
          <a:prstGeom prst="rect">
            <a:avLst/>
          </a:prstGeom>
          <a:solidFill>
            <a:srgbClr val="000000">
              <a:alpha val="4000"/>
            </a:srgbClr>
          </a:solidFill>
        </p:spPr>
      </p:sp>
      <p:sp>
        <p:nvSpPr>
          <p:cNvPr id="17" name="Text 14"/>
          <p:cNvSpPr/>
          <p:nvPr/>
        </p:nvSpPr>
        <p:spPr>
          <a:xfrm>
            <a:off x="2220635" y="6992541"/>
            <a:ext cx="4845725" cy="391954"/>
          </a:xfrm>
          <a:prstGeom prst="rect">
            <a:avLst/>
          </a:prstGeom>
          <a:noFill/>
        </p:spPr>
        <p:txBody>
          <a:bodyPr wrap="none" rtlCol="0" anchor="t"/>
          <a:lstStyle/>
          <a:p>
            <a:pPr marL="0" indent="0">
              <a:lnSpc>
                <a:spcPts val="3090"/>
              </a:lnSpc>
              <a:buNone/>
            </a:pPr>
            <a:r>
              <a:rPr lang="en-US" sz="1930" dirty="0">
                <a:solidFill>
                  <a:srgbClr val="383838"/>
                </a:solidFill>
                <a:latin typeface="Patrick Hand" pitchFamily="34" charset="0"/>
                <a:ea typeface="Patrick Hand" pitchFamily="34" charset="-122"/>
                <a:cs typeface="Patrick Hand" pitchFamily="34" charset="-120"/>
              </a:rPr>
              <a:t>Gundruk</a:t>
            </a:r>
            <a:endParaRPr lang="en-US" sz="1930" dirty="0"/>
          </a:p>
        </p:txBody>
      </p:sp>
      <p:sp>
        <p:nvSpPr>
          <p:cNvPr id="18" name="Text 15"/>
          <p:cNvSpPr/>
          <p:nvPr/>
        </p:nvSpPr>
        <p:spPr>
          <a:xfrm>
            <a:off x="7564041" y="6992541"/>
            <a:ext cx="4845725" cy="391954"/>
          </a:xfrm>
          <a:prstGeom prst="rect">
            <a:avLst/>
          </a:prstGeom>
          <a:noFill/>
        </p:spPr>
        <p:txBody>
          <a:bodyPr wrap="none" rtlCol="0" anchor="t"/>
          <a:lstStyle/>
          <a:p>
            <a:pPr marL="0" indent="0">
              <a:lnSpc>
                <a:spcPts val="3090"/>
              </a:lnSpc>
              <a:buNone/>
            </a:pPr>
            <a:r>
              <a:rPr lang="en-US" sz="1930" dirty="0">
                <a:solidFill>
                  <a:srgbClr val="383838"/>
                </a:solidFill>
                <a:latin typeface="Patrick Hand" pitchFamily="34" charset="0"/>
                <a:ea typeface="Patrick Hand" pitchFamily="34" charset="-122"/>
                <a:cs typeface="Patrick Hand" pitchFamily="34" charset="-120"/>
              </a:rPr>
              <a:t>Continental</a:t>
            </a:r>
            <a:endParaRPr lang="en-US" sz="193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9D9D9"/>
          </a:solidFill>
        </p:spPr>
      </p:sp>
      <p:sp>
        <p:nvSpPr>
          <p:cNvPr id="3" name="Shape 1"/>
          <p:cNvSpPr/>
          <p:nvPr/>
        </p:nvSpPr>
        <p:spPr>
          <a:xfrm>
            <a:off x="0" y="0"/>
            <a:ext cx="14630400" cy="8229600"/>
          </a:xfrm>
          <a:prstGeom prst="rect">
            <a:avLst/>
          </a:prstGeom>
          <a:solidFill>
            <a:srgbClr val="F7F7F7"/>
          </a:solidFill>
        </p:spPr>
      </p:sp>
      <p:pic>
        <p:nvPicPr>
          <p:cNvPr id="4" name="Image 0" descr="preencoded.png"/>
          <p:cNvPicPr>
            <a:picLocks noChangeAspect="1"/>
          </p:cNvPicPr>
          <p:nvPr/>
        </p:nvPicPr>
        <p:blipFill>
          <a:blip r:embed="rId1"/>
          <a:stretch>
            <a:fillRect/>
          </a:stretch>
        </p:blipFill>
        <p:spPr>
          <a:xfrm>
            <a:off x="9144000" y="0"/>
            <a:ext cx="5486400" cy="8229600"/>
          </a:xfrm>
          <a:prstGeom prst="rect">
            <a:avLst/>
          </a:prstGeom>
        </p:spPr>
      </p:pic>
      <p:pic>
        <p:nvPicPr>
          <p:cNvPr id="5" name="Image 1" descr="preencoded.png"/>
          <p:cNvPicPr>
            <a:picLocks noChangeAspect="1"/>
          </p:cNvPicPr>
          <p:nvPr/>
        </p:nvPicPr>
        <p:blipFill>
          <a:blip r:embed="rId2"/>
          <a:stretch>
            <a:fillRect/>
          </a:stretch>
        </p:blipFill>
        <p:spPr>
          <a:xfrm>
            <a:off x="9737646" y="292537"/>
            <a:ext cx="4298990" cy="7644527"/>
          </a:xfrm>
          <a:prstGeom prst="rect">
            <a:avLst/>
          </a:prstGeom>
        </p:spPr>
      </p:pic>
      <p:sp>
        <p:nvSpPr>
          <p:cNvPr id="6" name="Text 2"/>
          <p:cNvSpPr/>
          <p:nvPr/>
        </p:nvSpPr>
        <p:spPr>
          <a:xfrm>
            <a:off x="819150" y="290195"/>
            <a:ext cx="7505700" cy="1525270"/>
          </a:xfrm>
          <a:prstGeom prst="rect">
            <a:avLst/>
          </a:prstGeom>
          <a:noFill/>
        </p:spPr>
        <p:txBody>
          <a:bodyPr wrap="square" rtlCol="0" anchor="t"/>
          <a:lstStyle/>
          <a:p>
            <a:pPr marL="0" indent="0">
              <a:lnSpc>
                <a:spcPts val="4610"/>
              </a:lnSpc>
              <a:buNone/>
            </a:pPr>
            <a:r>
              <a:rPr lang="en-US" sz="3685" dirty="0">
                <a:solidFill>
                  <a:srgbClr val="383838"/>
                </a:solidFill>
                <a:latin typeface="Patrick Hand" pitchFamily="34" charset="0"/>
                <a:ea typeface="Patrick Hand" pitchFamily="34" charset="-122"/>
                <a:cs typeface="Patrick Hand" pitchFamily="34" charset="-120"/>
              </a:rPr>
              <a:t>Exploring Darjeeling's Rich Culture and Heritage - 5 star Hotels in Darjeeling</a:t>
            </a:r>
            <a:endParaRPr lang="en-US" sz="3685" dirty="0"/>
          </a:p>
        </p:txBody>
      </p:sp>
      <p:sp>
        <p:nvSpPr>
          <p:cNvPr id="7" name="Shape 3"/>
          <p:cNvSpPr/>
          <p:nvPr/>
        </p:nvSpPr>
        <p:spPr>
          <a:xfrm>
            <a:off x="1147048" y="2166461"/>
            <a:ext cx="46792" cy="5418058"/>
          </a:xfrm>
          <a:prstGeom prst="roundRect">
            <a:avLst>
              <a:gd name="adj" fmla="val 225133"/>
            </a:avLst>
          </a:prstGeom>
          <a:solidFill>
            <a:srgbClr val="CCCCCC"/>
          </a:solidFill>
        </p:spPr>
      </p:sp>
      <p:sp>
        <p:nvSpPr>
          <p:cNvPr id="8" name="Shape 4"/>
          <p:cNvSpPr/>
          <p:nvPr/>
        </p:nvSpPr>
        <p:spPr>
          <a:xfrm>
            <a:off x="1433691" y="2669560"/>
            <a:ext cx="819269" cy="46792"/>
          </a:xfrm>
          <a:prstGeom prst="roundRect">
            <a:avLst>
              <a:gd name="adj" fmla="val 225133"/>
            </a:avLst>
          </a:prstGeom>
          <a:solidFill>
            <a:srgbClr val="CCCCCC"/>
          </a:solidFill>
        </p:spPr>
      </p:sp>
      <p:sp>
        <p:nvSpPr>
          <p:cNvPr id="9" name="Shape 5"/>
          <p:cNvSpPr/>
          <p:nvPr/>
        </p:nvSpPr>
        <p:spPr>
          <a:xfrm>
            <a:off x="907078" y="2429708"/>
            <a:ext cx="526613" cy="526613"/>
          </a:xfrm>
          <a:prstGeom prst="roundRect">
            <a:avLst>
              <a:gd name="adj" fmla="val 20004"/>
            </a:avLst>
          </a:prstGeom>
          <a:solidFill>
            <a:srgbClr val="E6E6E6"/>
          </a:solidFill>
          <a:ln w="7620">
            <a:solidFill>
              <a:srgbClr val="CCCCCC"/>
            </a:solidFill>
            <a:prstDash val="solid"/>
          </a:ln>
        </p:spPr>
      </p:sp>
      <p:sp>
        <p:nvSpPr>
          <p:cNvPr id="10" name="Text 6"/>
          <p:cNvSpPr/>
          <p:nvPr/>
        </p:nvSpPr>
        <p:spPr>
          <a:xfrm>
            <a:off x="1119366" y="2552581"/>
            <a:ext cx="102037" cy="280868"/>
          </a:xfrm>
          <a:prstGeom prst="rect">
            <a:avLst/>
          </a:prstGeom>
          <a:noFill/>
        </p:spPr>
        <p:txBody>
          <a:bodyPr wrap="none" rtlCol="0" anchor="t"/>
          <a:lstStyle/>
          <a:p>
            <a:pPr marL="0" indent="0" algn="ctr">
              <a:lnSpc>
                <a:spcPts val="2210"/>
              </a:lnSpc>
              <a:buNone/>
            </a:pPr>
            <a:r>
              <a:rPr lang="en-US" sz="2210" dirty="0">
                <a:solidFill>
                  <a:srgbClr val="383838"/>
                </a:solidFill>
                <a:latin typeface="Patrick Hand" pitchFamily="34" charset="0"/>
                <a:ea typeface="Patrick Hand" pitchFamily="34" charset="-122"/>
                <a:cs typeface="Patrick Hand" pitchFamily="34" charset="-120"/>
              </a:rPr>
              <a:t>1</a:t>
            </a:r>
            <a:endParaRPr lang="en-US" sz="2210" dirty="0"/>
          </a:p>
        </p:txBody>
      </p:sp>
      <p:sp>
        <p:nvSpPr>
          <p:cNvPr id="11" name="Text 7"/>
          <p:cNvSpPr/>
          <p:nvPr/>
        </p:nvSpPr>
        <p:spPr>
          <a:xfrm>
            <a:off x="2457926" y="2400538"/>
            <a:ext cx="2340888" cy="292537"/>
          </a:xfrm>
          <a:prstGeom prst="rect">
            <a:avLst/>
          </a:prstGeom>
          <a:noFill/>
        </p:spPr>
        <p:txBody>
          <a:bodyPr wrap="none" rtlCol="0" anchor="t"/>
          <a:lstStyle/>
          <a:p>
            <a:pPr marL="0" indent="0" algn="l">
              <a:lnSpc>
                <a:spcPts val="2305"/>
              </a:lnSpc>
              <a:buNone/>
            </a:pPr>
            <a:r>
              <a:rPr lang="en-US" sz="1845" b="1" dirty="0">
                <a:solidFill>
                  <a:srgbClr val="383838"/>
                </a:solidFill>
                <a:latin typeface="Patrick Hand" pitchFamily="34" charset="0"/>
                <a:ea typeface="Patrick Hand" pitchFamily="34" charset="-122"/>
                <a:cs typeface="Patrick Hand" pitchFamily="34" charset="-120"/>
              </a:rPr>
              <a:t>Tibetan Buddhist Culture</a:t>
            </a:r>
            <a:endParaRPr lang="en-US" sz="1845" dirty="0"/>
          </a:p>
        </p:txBody>
      </p:sp>
      <p:sp>
        <p:nvSpPr>
          <p:cNvPr id="12" name="Text 8"/>
          <p:cNvSpPr/>
          <p:nvPr/>
        </p:nvSpPr>
        <p:spPr>
          <a:xfrm>
            <a:off x="2457926" y="2833449"/>
            <a:ext cx="5866805" cy="748903"/>
          </a:xfrm>
          <a:prstGeom prst="rect">
            <a:avLst/>
          </a:prstGeom>
          <a:noFill/>
        </p:spPr>
        <p:txBody>
          <a:bodyPr wrap="square" rtlCol="0" anchor="t"/>
          <a:lstStyle/>
          <a:p>
            <a:pPr marL="0" indent="0" algn="l">
              <a:lnSpc>
                <a:spcPts val="2950"/>
              </a:lnSpc>
              <a:buNone/>
            </a:pPr>
            <a:r>
              <a:rPr lang="en-US" sz="1845" dirty="0">
                <a:solidFill>
                  <a:srgbClr val="383838"/>
                </a:solidFill>
                <a:latin typeface="Patrick Hand" pitchFamily="34" charset="0"/>
                <a:ea typeface="Patrick Hand" pitchFamily="34" charset="-122"/>
                <a:cs typeface="Patrick Hand" pitchFamily="34" charset="-120"/>
              </a:rPr>
              <a:t>Explore the vibrant Tibetan Buddhist culture through monasteries, prayer wheels, and traditional art.</a:t>
            </a:r>
            <a:endParaRPr lang="en-US" sz="1845" dirty="0"/>
          </a:p>
        </p:txBody>
      </p:sp>
      <p:sp>
        <p:nvSpPr>
          <p:cNvPr id="13" name="Shape 9"/>
          <p:cNvSpPr/>
          <p:nvPr/>
        </p:nvSpPr>
        <p:spPr>
          <a:xfrm>
            <a:off x="1433691" y="4553605"/>
            <a:ext cx="819269" cy="46792"/>
          </a:xfrm>
          <a:prstGeom prst="roundRect">
            <a:avLst>
              <a:gd name="adj" fmla="val 225133"/>
            </a:avLst>
          </a:prstGeom>
          <a:solidFill>
            <a:srgbClr val="CCCCCC"/>
          </a:solidFill>
        </p:spPr>
      </p:sp>
      <p:sp>
        <p:nvSpPr>
          <p:cNvPr id="14" name="Shape 10"/>
          <p:cNvSpPr/>
          <p:nvPr/>
        </p:nvSpPr>
        <p:spPr>
          <a:xfrm>
            <a:off x="907078" y="4313753"/>
            <a:ext cx="526613" cy="526613"/>
          </a:xfrm>
          <a:prstGeom prst="roundRect">
            <a:avLst>
              <a:gd name="adj" fmla="val 20004"/>
            </a:avLst>
          </a:prstGeom>
          <a:solidFill>
            <a:srgbClr val="E6E6E6"/>
          </a:solidFill>
          <a:ln w="7620">
            <a:solidFill>
              <a:srgbClr val="CCCCCC"/>
            </a:solidFill>
            <a:prstDash val="solid"/>
          </a:ln>
        </p:spPr>
      </p:sp>
      <p:sp>
        <p:nvSpPr>
          <p:cNvPr id="15" name="Text 11"/>
          <p:cNvSpPr/>
          <p:nvPr/>
        </p:nvSpPr>
        <p:spPr>
          <a:xfrm>
            <a:off x="1104602" y="4436626"/>
            <a:ext cx="131564" cy="280868"/>
          </a:xfrm>
          <a:prstGeom prst="rect">
            <a:avLst/>
          </a:prstGeom>
          <a:noFill/>
        </p:spPr>
        <p:txBody>
          <a:bodyPr wrap="none" rtlCol="0" anchor="t"/>
          <a:lstStyle/>
          <a:p>
            <a:pPr marL="0" indent="0" algn="ctr">
              <a:lnSpc>
                <a:spcPts val="2210"/>
              </a:lnSpc>
              <a:buNone/>
            </a:pPr>
            <a:r>
              <a:rPr lang="en-US" sz="2210" dirty="0">
                <a:solidFill>
                  <a:srgbClr val="383838"/>
                </a:solidFill>
                <a:latin typeface="Patrick Hand" pitchFamily="34" charset="0"/>
                <a:ea typeface="Patrick Hand" pitchFamily="34" charset="-122"/>
                <a:cs typeface="Patrick Hand" pitchFamily="34" charset="-120"/>
              </a:rPr>
              <a:t>2</a:t>
            </a:r>
            <a:endParaRPr lang="en-US" sz="2210" dirty="0"/>
          </a:p>
        </p:txBody>
      </p:sp>
      <p:sp>
        <p:nvSpPr>
          <p:cNvPr id="16" name="Text 12"/>
          <p:cNvSpPr/>
          <p:nvPr/>
        </p:nvSpPr>
        <p:spPr>
          <a:xfrm>
            <a:off x="2457926" y="4284583"/>
            <a:ext cx="2340888" cy="292537"/>
          </a:xfrm>
          <a:prstGeom prst="rect">
            <a:avLst/>
          </a:prstGeom>
          <a:noFill/>
        </p:spPr>
        <p:txBody>
          <a:bodyPr wrap="none" rtlCol="0" anchor="t"/>
          <a:lstStyle/>
          <a:p>
            <a:pPr marL="0" indent="0" algn="l">
              <a:lnSpc>
                <a:spcPts val="2305"/>
              </a:lnSpc>
              <a:buNone/>
            </a:pPr>
            <a:r>
              <a:rPr lang="en-US" sz="1845" b="1" dirty="0">
                <a:solidFill>
                  <a:srgbClr val="383838"/>
                </a:solidFill>
                <a:latin typeface="Patrick Hand" pitchFamily="34" charset="0"/>
                <a:ea typeface="Patrick Hand" pitchFamily="34" charset="-122"/>
                <a:cs typeface="Patrick Hand" pitchFamily="34" charset="-120"/>
              </a:rPr>
              <a:t>Tea Plantations</a:t>
            </a:r>
            <a:endParaRPr lang="en-US" sz="1845" dirty="0"/>
          </a:p>
        </p:txBody>
      </p:sp>
      <p:sp>
        <p:nvSpPr>
          <p:cNvPr id="17" name="Text 13"/>
          <p:cNvSpPr/>
          <p:nvPr/>
        </p:nvSpPr>
        <p:spPr>
          <a:xfrm>
            <a:off x="2457926" y="4717494"/>
            <a:ext cx="5866805" cy="748903"/>
          </a:xfrm>
          <a:prstGeom prst="rect">
            <a:avLst/>
          </a:prstGeom>
          <a:noFill/>
        </p:spPr>
        <p:txBody>
          <a:bodyPr wrap="square" rtlCol="0" anchor="t"/>
          <a:lstStyle/>
          <a:p>
            <a:pPr marL="0" indent="0" algn="l">
              <a:lnSpc>
                <a:spcPts val="2950"/>
              </a:lnSpc>
              <a:buNone/>
            </a:pPr>
            <a:r>
              <a:rPr lang="en-US" sz="1845" dirty="0">
                <a:solidFill>
                  <a:srgbClr val="383838"/>
                </a:solidFill>
                <a:latin typeface="Patrick Hand" pitchFamily="34" charset="0"/>
                <a:ea typeface="Patrick Hand" pitchFamily="34" charset="-122"/>
                <a:cs typeface="Patrick Hand" pitchFamily="34" charset="-120"/>
              </a:rPr>
              <a:t>Visit tea plantations and learn about the history and process of Darjeeling's renowned tea production.</a:t>
            </a:r>
            <a:endParaRPr lang="en-US" sz="1845" dirty="0"/>
          </a:p>
        </p:txBody>
      </p:sp>
      <p:sp>
        <p:nvSpPr>
          <p:cNvPr id="18" name="Shape 14"/>
          <p:cNvSpPr/>
          <p:nvPr/>
        </p:nvSpPr>
        <p:spPr>
          <a:xfrm>
            <a:off x="1433691" y="6437650"/>
            <a:ext cx="819269" cy="46792"/>
          </a:xfrm>
          <a:prstGeom prst="roundRect">
            <a:avLst>
              <a:gd name="adj" fmla="val 225133"/>
            </a:avLst>
          </a:prstGeom>
          <a:solidFill>
            <a:srgbClr val="CCCCCC"/>
          </a:solidFill>
        </p:spPr>
      </p:sp>
      <p:sp>
        <p:nvSpPr>
          <p:cNvPr id="19" name="Shape 15"/>
          <p:cNvSpPr/>
          <p:nvPr/>
        </p:nvSpPr>
        <p:spPr>
          <a:xfrm>
            <a:off x="907078" y="6197798"/>
            <a:ext cx="526613" cy="526613"/>
          </a:xfrm>
          <a:prstGeom prst="roundRect">
            <a:avLst>
              <a:gd name="adj" fmla="val 20004"/>
            </a:avLst>
          </a:prstGeom>
          <a:solidFill>
            <a:srgbClr val="E6E6E6"/>
          </a:solidFill>
          <a:ln w="7620">
            <a:solidFill>
              <a:srgbClr val="CCCCCC"/>
            </a:solidFill>
            <a:prstDash val="solid"/>
          </a:ln>
        </p:spPr>
      </p:sp>
      <p:sp>
        <p:nvSpPr>
          <p:cNvPr id="20" name="Text 16"/>
          <p:cNvSpPr/>
          <p:nvPr/>
        </p:nvSpPr>
        <p:spPr>
          <a:xfrm>
            <a:off x="1107460" y="6320671"/>
            <a:ext cx="125849" cy="280868"/>
          </a:xfrm>
          <a:prstGeom prst="rect">
            <a:avLst/>
          </a:prstGeom>
          <a:noFill/>
        </p:spPr>
        <p:txBody>
          <a:bodyPr wrap="none" rtlCol="0" anchor="t"/>
          <a:lstStyle/>
          <a:p>
            <a:pPr marL="0" indent="0" algn="ctr">
              <a:lnSpc>
                <a:spcPts val="2210"/>
              </a:lnSpc>
              <a:buNone/>
            </a:pPr>
            <a:r>
              <a:rPr lang="en-US" sz="2210" dirty="0">
                <a:solidFill>
                  <a:srgbClr val="383838"/>
                </a:solidFill>
                <a:latin typeface="Patrick Hand" pitchFamily="34" charset="0"/>
                <a:ea typeface="Patrick Hand" pitchFamily="34" charset="-122"/>
                <a:cs typeface="Patrick Hand" pitchFamily="34" charset="-120"/>
              </a:rPr>
              <a:t>3</a:t>
            </a:r>
            <a:endParaRPr lang="en-US" sz="2210" dirty="0"/>
          </a:p>
        </p:txBody>
      </p:sp>
      <p:sp>
        <p:nvSpPr>
          <p:cNvPr id="21" name="Text 17"/>
          <p:cNvSpPr/>
          <p:nvPr/>
        </p:nvSpPr>
        <p:spPr>
          <a:xfrm>
            <a:off x="2457926" y="6168628"/>
            <a:ext cx="2340888" cy="292537"/>
          </a:xfrm>
          <a:prstGeom prst="rect">
            <a:avLst/>
          </a:prstGeom>
          <a:noFill/>
        </p:spPr>
        <p:txBody>
          <a:bodyPr wrap="none" rtlCol="0" anchor="t"/>
          <a:lstStyle/>
          <a:p>
            <a:pPr marL="0" indent="0" algn="l">
              <a:lnSpc>
                <a:spcPts val="2305"/>
              </a:lnSpc>
              <a:buNone/>
            </a:pPr>
            <a:r>
              <a:rPr lang="en-US" sz="1845" b="1" dirty="0">
                <a:solidFill>
                  <a:srgbClr val="383838"/>
                </a:solidFill>
                <a:latin typeface="Patrick Hand" pitchFamily="34" charset="0"/>
                <a:ea typeface="Patrick Hand" pitchFamily="34" charset="-122"/>
                <a:cs typeface="Patrick Hand" pitchFamily="34" charset="-120"/>
              </a:rPr>
              <a:t>Colonial History</a:t>
            </a:r>
            <a:endParaRPr lang="en-US" sz="1845" dirty="0"/>
          </a:p>
        </p:txBody>
      </p:sp>
      <p:sp>
        <p:nvSpPr>
          <p:cNvPr id="22" name="Text 18"/>
          <p:cNvSpPr/>
          <p:nvPr/>
        </p:nvSpPr>
        <p:spPr>
          <a:xfrm>
            <a:off x="2457926" y="6601539"/>
            <a:ext cx="5866805" cy="748903"/>
          </a:xfrm>
          <a:prstGeom prst="rect">
            <a:avLst/>
          </a:prstGeom>
          <a:noFill/>
        </p:spPr>
        <p:txBody>
          <a:bodyPr wrap="square" rtlCol="0" anchor="t"/>
          <a:lstStyle/>
          <a:p>
            <a:pPr marL="0" indent="0" algn="l">
              <a:lnSpc>
                <a:spcPts val="2950"/>
              </a:lnSpc>
              <a:buNone/>
            </a:pPr>
            <a:r>
              <a:rPr lang="en-US" sz="1845" dirty="0">
                <a:solidFill>
                  <a:srgbClr val="383838"/>
                </a:solidFill>
                <a:latin typeface="Patrick Hand" pitchFamily="34" charset="0"/>
                <a:ea typeface="Patrick Hand" pitchFamily="34" charset="-122"/>
                <a:cs typeface="Patrick Hand" pitchFamily="34" charset="-120"/>
              </a:rPr>
              <a:t>Discover the rich colonial history of Darjeeling through its architectural landmarks and historical sites.</a:t>
            </a:r>
            <a:endParaRPr lang="en-US" sz="184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9D9D9"/>
          </a:solidFill>
        </p:spPr>
      </p:sp>
      <p:sp>
        <p:nvSpPr>
          <p:cNvPr id="3" name="Shape 1"/>
          <p:cNvSpPr/>
          <p:nvPr/>
        </p:nvSpPr>
        <p:spPr>
          <a:xfrm>
            <a:off x="0" y="0"/>
            <a:ext cx="14630400" cy="8229600"/>
          </a:xfrm>
          <a:prstGeom prst="rect">
            <a:avLst/>
          </a:prstGeom>
          <a:solidFill>
            <a:srgbClr val="F7F7F7"/>
          </a:solidFill>
        </p:spPr>
      </p:sp>
      <p:pic>
        <p:nvPicPr>
          <p:cNvPr id="4" name="Image 0" descr="preencoded.png"/>
          <p:cNvPicPr>
            <a:picLocks noChangeAspect="1"/>
          </p:cNvPicPr>
          <p:nvPr/>
        </p:nvPicPr>
        <p:blipFill>
          <a:blip r:embed="rId1"/>
          <a:stretch>
            <a:fillRect/>
          </a:stretch>
        </p:blipFill>
        <p:spPr>
          <a:xfrm>
            <a:off x="0" y="0"/>
            <a:ext cx="5486400" cy="8229600"/>
          </a:xfrm>
          <a:prstGeom prst="rect">
            <a:avLst/>
          </a:prstGeom>
        </p:spPr>
      </p:pic>
      <p:pic>
        <p:nvPicPr>
          <p:cNvPr id="5" name="Image 1" descr="preencoded.png"/>
          <p:cNvPicPr>
            <a:picLocks noChangeAspect="1"/>
          </p:cNvPicPr>
          <p:nvPr/>
        </p:nvPicPr>
        <p:blipFill>
          <a:blip r:embed="rId2"/>
          <a:stretch>
            <a:fillRect/>
          </a:stretch>
        </p:blipFill>
        <p:spPr>
          <a:xfrm>
            <a:off x="308610" y="2288858"/>
            <a:ext cx="4869180" cy="3651885"/>
          </a:xfrm>
          <a:prstGeom prst="rect">
            <a:avLst/>
          </a:prstGeom>
        </p:spPr>
      </p:pic>
      <p:sp>
        <p:nvSpPr>
          <p:cNvPr id="6" name="Text 2"/>
          <p:cNvSpPr/>
          <p:nvPr/>
        </p:nvSpPr>
        <p:spPr>
          <a:xfrm>
            <a:off x="5784215" y="1388745"/>
            <a:ext cx="7151370" cy="1473200"/>
          </a:xfrm>
          <a:prstGeom prst="rect">
            <a:avLst/>
          </a:prstGeom>
          <a:noFill/>
        </p:spPr>
        <p:txBody>
          <a:bodyPr wrap="none" rtlCol="0" anchor="t"/>
          <a:lstStyle/>
          <a:p>
            <a:pPr marL="0" indent="0">
              <a:lnSpc>
                <a:spcPts val="4860"/>
              </a:lnSpc>
              <a:buNone/>
            </a:pPr>
            <a:r>
              <a:rPr lang="en-US" sz="3600" dirty="0">
                <a:solidFill>
                  <a:srgbClr val="383838"/>
                </a:solidFill>
                <a:latin typeface="Patrick Hand" pitchFamily="34" charset="0"/>
                <a:ea typeface="Patrick Hand" pitchFamily="34" charset="-122"/>
                <a:cs typeface="Patrick Hand" pitchFamily="34" charset="-120"/>
              </a:rPr>
              <a:t>Booking and Reservation </a:t>
            </a:r>
            <a:br>
              <a:rPr lang="en-US" sz="3600" dirty="0">
                <a:solidFill>
                  <a:srgbClr val="383838"/>
                </a:solidFill>
                <a:latin typeface="Patrick Hand" pitchFamily="34" charset="0"/>
                <a:ea typeface="Patrick Hand" pitchFamily="34" charset="-122"/>
                <a:cs typeface="Patrick Hand" pitchFamily="34" charset="-120"/>
              </a:rPr>
            </a:br>
            <a:r>
              <a:rPr lang="en-US" sz="3600" dirty="0">
                <a:solidFill>
                  <a:srgbClr val="383838"/>
                </a:solidFill>
                <a:latin typeface="Patrick Hand" pitchFamily="34" charset="0"/>
                <a:ea typeface="Patrick Hand" pitchFamily="34" charset="-122"/>
                <a:cs typeface="Patrick Hand" pitchFamily="34" charset="-120"/>
              </a:rPr>
              <a:t>Information</a:t>
            </a:r>
            <a:endParaRPr lang="en-US" sz="3600" dirty="0">
              <a:solidFill>
                <a:srgbClr val="383838"/>
              </a:solidFill>
              <a:latin typeface="Patrick Hand" pitchFamily="34" charset="0"/>
              <a:ea typeface="Patrick Hand" pitchFamily="34" charset="-122"/>
              <a:cs typeface="Patrick Hand" pitchFamily="34" charset="-120"/>
            </a:endParaRPr>
          </a:p>
        </p:txBody>
      </p:sp>
      <p:pic>
        <p:nvPicPr>
          <p:cNvPr id="7" name="Image 2" descr="preencoded.png"/>
          <p:cNvPicPr>
            <a:picLocks noChangeAspect="1"/>
          </p:cNvPicPr>
          <p:nvPr/>
        </p:nvPicPr>
        <p:blipFill>
          <a:blip r:embed="rId3"/>
          <a:stretch>
            <a:fillRect/>
          </a:stretch>
        </p:blipFill>
        <p:spPr>
          <a:xfrm>
            <a:off x="6350437" y="3232071"/>
            <a:ext cx="493752" cy="493752"/>
          </a:xfrm>
          <a:prstGeom prst="rect">
            <a:avLst/>
          </a:prstGeom>
        </p:spPr>
      </p:pic>
      <p:sp>
        <p:nvSpPr>
          <p:cNvPr id="8" name="Text 3"/>
          <p:cNvSpPr/>
          <p:nvPr/>
        </p:nvSpPr>
        <p:spPr>
          <a:xfrm>
            <a:off x="6350437" y="3972639"/>
            <a:ext cx="7415927" cy="925830"/>
          </a:xfrm>
          <a:prstGeom prst="rect">
            <a:avLst/>
          </a:prstGeom>
          <a:noFill/>
        </p:spPr>
        <p:txBody>
          <a:bodyPr wrap="square" rtlCol="0" anchor="t"/>
          <a:lstStyle/>
          <a:p>
            <a:pPr marL="0" indent="0" algn="l">
              <a:lnSpc>
                <a:spcPts val="2430"/>
              </a:lnSpc>
              <a:buNone/>
            </a:pPr>
            <a:r>
              <a:rPr lang="en-US" sz="1945" dirty="0">
                <a:solidFill>
                  <a:srgbClr val="383838"/>
                </a:solidFill>
                <a:latin typeface="Patrick Hand" pitchFamily="34" charset="0"/>
                <a:ea typeface="Patrick Hand" pitchFamily="34" charset="-122"/>
                <a:cs typeface="Patrick Hand" pitchFamily="34" charset="-120"/>
              </a:rPr>
              <a:t>Contact us:</a:t>
            </a:r>
            <a:r>
              <a:rPr lang="en-US" sz="1945" b="1" dirty="0">
                <a:solidFill>
                  <a:srgbClr val="383838"/>
                </a:solidFill>
                <a:latin typeface="Patrick Hand" pitchFamily="34" charset="0"/>
                <a:ea typeface="Patrick Hand" pitchFamily="34" charset="-122"/>
                <a:cs typeface="Patrick Hand" pitchFamily="34" charset="-120"/>
              </a:rPr>
              <a:t>
</a:t>
            </a:r>
            <a:r>
              <a:rPr lang="en-US" sz="1945" dirty="0">
                <a:solidFill>
                  <a:srgbClr val="383838"/>
                </a:solidFill>
                <a:latin typeface="Patrick Hand" pitchFamily="34" charset="0"/>
                <a:ea typeface="Patrick Hand" pitchFamily="34" charset="-122"/>
                <a:cs typeface="Patrick Hand" pitchFamily="34" charset="-120"/>
              </a:rPr>
              <a:t>Address- 15/9A, Gandhi Rd., near Circuit House, Limbugaon, Darjeeling, West Bengal, 734101</a:t>
            </a:r>
            <a:endParaRPr lang="en-US" sz="1945" dirty="0"/>
          </a:p>
        </p:txBody>
      </p:sp>
      <p:sp>
        <p:nvSpPr>
          <p:cNvPr id="9" name="Text 4"/>
          <p:cNvSpPr/>
          <p:nvPr/>
        </p:nvSpPr>
        <p:spPr>
          <a:xfrm>
            <a:off x="6350437" y="5046583"/>
            <a:ext cx="7415927" cy="395049"/>
          </a:xfrm>
          <a:prstGeom prst="rect">
            <a:avLst/>
          </a:prstGeom>
          <a:noFill/>
        </p:spPr>
        <p:txBody>
          <a:bodyPr wrap="none" rtlCol="0" anchor="t"/>
          <a:lstStyle/>
          <a:p>
            <a:pPr marL="0" indent="0" algn="l">
              <a:lnSpc>
                <a:spcPts val="3110"/>
              </a:lnSpc>
              <a:buNone/>
            </a:pPr>
            <a:r>
              <a:rPr lang="en-US" sz="1945" b="1" dirty="0">
                <a:solidFill>
                  <a:srgbClr val="383838"/>
                </a:solidFill>
                <a:latin typeface="Patrick Hand" pitchFamily="34" charset="0"/>
                <a:ea typeface="Patrick Hand" pitchFamily="34" charset="-122"/>
                <a:cs typeface="Patrick Hand" pitchFamily="34" charset="-120"/>
              </a:rPr>
              <a:t>GMB link - </a:t>
            </a:r>
            <a:r>
              <a:rPr lang="en-US" sz="1945" b="1" u="sng" dirty="0">
                <a:solidFill>
                  <a:srgbClr val="666666"/>
                </a:solidFill>
                <a:latin typeface="Patrick Hand" pitchFamily="34" charset="0"/>
                <a:ea typeface="Patrick Hand" pitchFamily="34" charset="-122"/>
                <a:cs typeface="Patrick Hand" pitchFamily="34" charset="-120"/>
              </a:rPr>
              <a:t>https://maps.app.goo.gl/xKBCn3RmWLUPA6kS8</a:t>
            </a:r>
            <a:endParaRPr lang="en-US" sz="1945" dirty="0"/>
          </a:p>
        </p:txBody>
      </p:sp>
      <p:sp>
        <p:nvSpPr>
          <p:cNvPr id="10" name="Text 5"/>
          <p:cNvSpPr/>
          <p:nvPr/>
        </p:nvSpPr>
        <p:spPr>
          <a:xfrm>
            <a:off x="6350437" y="5589746"/>
            <a:ext cx="7415927" cy="395049"/>
          </a:xfrm>
          <a:prstGeom prst="rect">
            <a:avLst/>
          </a:prstGeom>
          <a:noFill/>
        </p:spPr>
        <p:txBody>
          <a:bodyPr wrap="none" rtlCol="0" anchor="t"/>
          <a:lstStyle/>
          <a:p>
            <a:pPr marL="0" indent="0" algn="l">
              <a:lnSpc>
                <a:spcPts val="3110"/>
              </a:lnSpc>
              <a:buNone/>
            </a:pPr>
            <a:r>
              <a:rPr lang="en-US" sz="1945" b="1" dirty="0">
                <a:solidFill>
                  <a:srgbClr val="383838"/>
                </a:solidFill>
                <a:latin typeface="Patrick Hand" pitchFamily="34" charset="0"/>
                <a:ea typeface="Patrick Hand" pitchFamily="34" charset="-122"/>
                <a:cs typeface="Patrick Hand" pitchFamily="34" charset="-120"/>
              </a:rPr>
              <a:t>Contact no.- 8388877888</a:t>
            </a:r>
            <a:endParaRPr lang="en-US" sz="194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2753</Words>
  <Application>WPS Presentation</Application>
  <PresentationFormat>On-screen Show (16:9)</PresentationFormat>
  <Paragraphs>96</Paragraphs>
  <Slides>7</Slides>
  <Notes>7</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7</vt:i4>
      </vt:variant>
    </vt:vector>
  </HeadingPairs>
  <TitlesOfParts>
    <vt:vector size="19" baseType="lpstr">
      <vt:lpstr>Arial</vt:lpstr>
      <vt:lpstr>SimSun</vt:lpstr>
      <vt:lpstr>Wingdings</vt:lpstr>
      <vt:lpstr>Patrick Hand</vt:lpstr>
      <vt:lpstr>Segoe Print</vt:lpstr>
      <vt:lpstr>Patrick Hand</vt:lpstr>
      <vt:lpstr>Patrick Hand</vt:lpstr>
      <vt:lpstr>Calibri</vt:lpstr>
      <vt:lpstr>Microsoft YaHei</vt:lpstr>
      <vt:lpstr>Arial Unicode MS</vt:lpstr>
      <vt:lpstr>MingLiU-ExtB</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creator>PptxGenJS</dc:creator>
  <dc:subject>PptxGenJS Presentation</dc:subject>
  <cp:lastModifiedBy>asus</cp:lastModifiedBy>
  <cp:revision>9</cp:revision>
  <dcterms:created xsi:type="dcterms:W3CDTF">2024-07-12T18:53:00Z</dcterms:created>
  <dcterms:modified xsi:type="dcterms:W3CDTF">2024-07-12T18:57:47Z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B8E466C92558424897CE3D7129EEA1DE_12</vt:lpwstr>
  </property>
  <property fmtid="{D5CDD505-2E9C-101B-9397-08002B2CF9AE}" pid="3" name="KSOProductBuildVer">
    <vt:lpwstr>1033-12.2.0.17153</vt:lpwstr>
  </property>
</Properties>
</file>